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70" r:id="rId3"/>
  </p:sldMasterIdLst>
  <p:notesMasterIdLst>
    <p:notesMasterId r:id="rId21"/>
  </p:notesMasterIdLst>
  <p:sldIdLst>
    <p:sldId id="287" r:id="rId4"/>
    <p:sldId id="307" r:id="rId5"/>
    <p:sldId id="294" r:id="rId6"/>
    <p:sldId id="305" r:id="rId7"/>
    <p:sldId id="290" r:id="rId8"/>
    <p:sldId id="289" r:id="rId9"/>
    <p:sldId id="291" r:id="rId10"/>
    <p:sldId id="302" r:id="rId11"/>
    <p:sldId id="293" r:id="rId12"/>
    <p:sldId id="300" r:id="rId13"/>
    <p:sldId id="303" r:id="rId14"/>
    <p:sldId id="296" r:id="rId15"/>
    <p:sldId id="308" r:id="rId16"/>
    <p:sldId id="301" r:id="rId17"/>
    <p:sldId id="309" r:id="rId18"/>
    <p:sldId id="304" r:id="rId19"/>
    <p:sldId id="306"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Beilenson" initials="JB" lastIdx="5" clrIdx="0">
    <p:extLst>
      <p:ext uri="{19B8F6BF-5375-455C-9EA6-DF929625EA0E}">
        <p15:presenceInfo xmlns:p15="http://schemas.microsoft.com/office/powerpoint/2012/main" userId="John Beile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687"/>
    <a:srgbClr val="F8F8F8"/>
    <a:srgbClr val="FFFF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8" autoAdjust="0"/>
    <p:restoredTop sz="57355" autoAdjust="0"/>
  </p:normalViewPr>
  <p:slideViewPr>
    <p:cSldViewPr snapToGrid="0" snapToObjects="1">
      <p:cViewPr varScale="1">
        <p:scale>
          <a:sx n="49" d="100"/>
          <a:sy n="49" d="100"/>
        </p:scale>
        <p:origin x="1958" y="53"/>
      </p:cViewPr>
      <p:guideLst>
        <p:guide orient="horz" pos="2160"/>
        <p:guide pos="3840"/>
      </p:guideLst>
    </p:cSldViewPr>
  </p:slideViewPr>
  <p:outlineViewPr>
    <p:cViewPr>
      <p:scale>
        <a:sx n="33" d="100"/>
        <a:sy n="33" d="100"/>
      </p:scale>
      <p:origin x="0" y="-1997"/>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A9F09-A19F-4A4C-BDA9-4A0E7DC01BC1}" type="doc">
      <dgm:prSet loTypeId="urn:microsoft.com/office/officeart/2005/8/layout/venn1" loCatId="relationship" qsTypeId="urn:microsoft.com/office/officeart/2005/8/quickstyle/simple1" qsCatId="simple" csTypeId="urn:microsoft.com/office/officeart/2005/8/colors/accent1_2" csCatId="accent1" phldr="1"/>
      <dgm:spPr/>
    </dgm:pt>
    <dgm:pt modelId="{EEBFD2B9-B4EA-4E1E-A380-85CC9B538F3E}">
      <dgm:prSet phldrT="[Text]"/>
      <dgm:spPr>
        <a:solidFill>
          <a:schemeClr val="accent6">
            <a:lumMod val="60000"/>
            <a:lumOff val="40000"/>
            <a:alpha val="50000"/>
          </a:schemeClr>
        </a:solidFill>
      </dgm:spPr>
      <dgm:t>
        <a:bodyPr/>
        <a:lstStyle/>
        <a:p>
          <a:r>
            <a:rPr lang="en-US" dirty="0"/>
            <a:t>Network</a:t>
          </a:r>
        </a:p>
      </dgm:t>
    </dgm:pt>
    <dgm:pt modelId="{31B599F7-8A17-4EF1-8DFD-9448AEF78350}" type="parTrans" cxnId="{E2760060-8172-47B9-9A19-9675E0EA1125}">
      <dgm:prSet/>
      <dgm:spPr/>
      <dgm:t>
        <a:bodyPr/>
        <a:lstStyle/>
        <a:p>
          <a:endParaRPr lang="en-US"/>
        </a:p>
      </dgm:t>
    </dgm:pt>
    <dgm:pt modelId="{92552C13-36AC-4641-91AE-4F9319D2D2BE}" type="sibTrans" cxnId="{E2760060-8172-47B9-9A19-9675E0EA1125}">
      <dgm:prSet/>
      <dgm:spPr/>
      <dgm:t>
        <a:bodyPr/>
        <a:lstStyle/>
        <a:p>
          <a:endParaRPr lang="en-US"/>
        </a:p>
      </dgm:t>
    </dgm:pt>
    <dgm:pt modelId="{289259BD-EAC5-4D72-873E-DD26EE444575}">
      <dgm:prSet phldrT="[Text]"/>
      <dgm:spPr>
        <a:solidFill>
          <a:schemeClr val="accent2">
            <a:lumMod val="40000"/>
            <a:lumOff val="60000"/>
            <a:alpha val="50000"/>
          </a:schemeClr>
        </a:solidFill>
      </dgm:spPr>
      <dgm:t>
        <a:bodyPr/>
        <a:lstStyle/>
        <a:p>
          <a:r>
            <a:rPr lang="en-US" dirty="0"/>
            <a:t>Champion</a:t>
          </a:r>
        </a:p>
      </dgm:t>
    </dgm:pt>
    <dgm:pt modelId="{9E8A1E86-8A99-4014-BE10-F79A3A0E5D23}" type="parTrans" cxnId="{D21EA5CC-4384-4B6F-9454-4C219F474A08}">
      <dgm:prSet/>
      <dgm:spPr/>
      <dgm:t>
        <a:bodyPr/>
        <a:lstStyle/>
        <a:p>
          <a:endParaRPr lang="en-US"/>
        </a:p>
      </dgm:t>
    </dgm:pt>
    <dgm:pt modelId="{DC0A9024-819A-4465-AE1B-3687FCA8CCE6}" type="sibTrans" cxnId="{D21EA5CC-4384-4B6F-9454-4C219F474A08}">
      <dgm:prSet/>
      <dgm:spPr/>
      <dgm:t>
        <a:bodyPr/>
        <a:lstStyle/>
        <a:p>
          <a:endParaRPr lang="en-US"/>
        </a:p>
      </dgm:t>
    </dgm:pt>
    <dgm:pt modelId="{22537C70-5CB7-4B64-B549-7E6EB023B517}">
      <dgm:prSet phldrT="[Text]"/>
      <dgm:spPr/>
      <dgm:t>
        <a:bodyPr/>
        <a:lstStyle/>
        <a:p>
          <a:r>
            <a:rPr lang="en-US" dirty="0"/>
            <a:t>Resource </a:t>
          </a:r>
        </a:p>
      </dgm:t>
    </dgm:pt>
    <dgm:pt modelId="{C3F36DF2-A527-4DDD-A9DE-6F2286B78A2C}" type="parTrans" cxnId="{88C4C274-7CFC-4DED-976A-00886297B49C}">
      <dgm:prSet/>
      <dgm:spPr/>
      <dgm:t>
        <a:bodyPr/>
        <a:lstStyle/>
        <a:p>
          <a:endParaRPr lang="en-US"/>
        </a:p>
      </dgm:t>
    </dgm:pt>
    <dgm:pt modelId="{7F2CE8D3-1E07-4111-84F1-8F5D4F56C2D3}" type="sibTrans" cxnId="{88C4C274-7CFC-4DED-976A-00886297B49C}">
      <dgm:prSet/>
      <dgm:spPr/>
      <dgm:t>
        <a:bodyPr/>
        <a:lstStyle/>
        <a:p>
          <a:endParaRPr lang="en-US"/>
        </a:p>
      </dgm:t>
    </dgm:pt>
    <dgm:pt modelId="{C8BDF2F7-9B52-4A4A-AFD0-53BEB11D0E27}" type="pres">
      <dgm:prSet presAssocID="{DA3A9F09-A19F-4A4C-BDA9-4A0E7DC01BC1}" presName="compositeShape" presStyleCnt="0">
        <dgm:presLayoutVars>
          <dgm:chMax val="7"/>
          <dgm:dir/>
          <dgm:resizeHandles val="exact"/>
        </dgm:presLayoutVars>
      </dgm:prSet>
      <dgm:spPr/>
    </dgm:pt>
    <dgm:pt modelId="{070CAD78-106D-4982-9DA9-4F36C16139C2}" type="pres">
      <dgm:prSet presAssocID="{EEBFD2B9-B4EA-4E1E-A380-85CC9B538F3E}" presName="circ1" presStyleLbl="vennNode1" presStyleIdx="0" presStyleCnt="3"/>
      <dgm:spPr/>
    </dgm:pt>
    <dgm:pt modelId="{0D2A0606-7B95-4FB6-8204-FBFA9AA6427F}" type="pres">
      <dgm:prSet presAssocID="{EEBFD2B9-B4EA-4E1E-A380-85CC9B538F3E}" presName="circ1Tx" presStyleLbl="revTx" presStyleIdx="0" presStyleCnt="0">
        <dgm:presLayoutVars>
          <dgm:chMax val="0"/>
          <dgm:chPref val="0"/>
          <dgm:bulletEnabled val="1"/>
        </dgm:presLayoutVars>
      </dgm:prSet>
      <dgm:spPr/>
    </dgm:pt>
    <dgm:pt modelId="{343E0FD7-8322-4E77-8A05-CEE92D908C9C}" type="pres">
      <dgm:prSet presAssocID="{289259BD-EAC5-4D72-873E-DD26EE444575}" presName="circ2" presStyleLbl="vennNode1" presStyleIdx="1" presStyleCnt="3"/>
      <dgm:spPr/>
    </dgm:pt>
    <dgm:pt modelId="{E904B40A-008F-4EFE-9F41-5C654D99C29A}" type="pres">
      <dgm:prSet presAssocID="{289259BD-EAC5-4D72-873E-DD26EE444575}" presName="circ2Tx" presStyleLbl="revTx" presStyleIdx="0" presStyleCnt="0">
        <dgm:presLayoutVars>
          <dgm:chMax val="0"/>
          <dgm:chPref val="0"/>
          <dgm:bulletEnabled val="1"/>
        </dgm:presLayoutVars>
      </dgm:prSet>
      <dgm:spPr/>
    </dgm:pt>
    <dgm:pt modelId="{3E37B64D-36DD-411D-A949-E8D2AC5C9706}" type="pres">
      <dgm:prSet presAssocID="{22537C70-5CB7-4B64-B549-7E6EB023B517}" presName="circ3" presStyleLbl="vennNode1" presStyleIdx="2" presStyleCnt="3"/>
      <dgm:spPr/>
    </dgm:pt>
    <dgm:pt modelId="{244EB718-B142-453C-9E5E-0DEFA8F0B848}" type="pres">
      <dgm:prSet presAssocID="{22537C70-5CB7-4B64-B549-7E6EB023B517}" presName="circ3Tx" presStyleLbl="revTx" presStyleIdx="0" presStyleCnt="0">
        <dgm:presLayoutVars>
          <dgm:chMax val="0"/>
          <dgm:chPref val="0"/>
          <dgm:bulletEnabled val="1"/>
        </dgm:presLayoutVars>
      </dgm:prSet>
      <dgm:spPr/>
    </dgm:pt>
  </dgm:ptLst>
  <dgm:cxnLst>
    <dgm:cxn modelId="{CDFC5A38-6F18-492B-8D19-05DF5DAAD2CB}" type="presOf" srcId="{DA3A9F09-A19F-4A4C-BDA9-4A0E7DC01BC1}" destId="{C8BDF2F7-9B52-4A4A-AFD0-53BEB11D0E27}" srcOrd="0" destOrd="0" presId="urn:microsoft.com/office/officeart/2005/8/layout/venn1"/>
    <dgm:cxn modelId="{B6E6235D-3999-4B06-A50F-0D458EE7C1FF}" type="presOf" srcId="{EEBFD2B9-B4EA-4E1E-A380-85CC9B538F3E}" destId="{070CAD78-106D-4982-9DA9-4F36C16139C2}" srcOrd="0" destOrd="0" presId="urn:microsoft.com/office/officeart/2005/8/layout/venn1"/>
    <dgm:cxn modelId="{E2760060-8172-47B9-9A19-9675E0EA1125}" srcId="{DA3A9F09-A19F-4A4C-BDA9-4A0E7DC01BC1}" destId="{EEBFD2B9-B4EA-4E1E-A380-85CC9B538F3E}" srcOrd="0" destOrd="0" parTransId="{31B599F7-8A17-4EF1-8DFD-9448AEF78350}" sibTransId="{92552C13-36AC-4641-91AE-4F9319D2D2BE}"/>
    <dgm:cxn modelId="{88C4C274-7CFC-4DED-976A-00886297B49C}" srcId="{DA3A9F09-A19F-4A4C-BDA9-4A0E7DC01BC1}" destId="{22537C70-5CB7-4B64-B549-7E6EB023B517}" srcOrd="2" destOrd="0" parTransId="{C3F36DF2-A527-4DDD-A9DE-6F2286B78A2C}" sibTransId="{7F2CE8D3-1E07-4111-84F1-8F5D4F56C2D3}"/>
    <dgm:cxn modelId="{2E3CE59A-93A9-4526-AB19-994BF9A8B557}" type="presOf" srcId="{22537C70-5CB7-4B64-B549-7E6EB023B517}" destId="{3E37B64D-36DD-411D-A949-E8D2AC5C9706}" srcOrd="0" destOrd="0" presId="urn:microsoft.com/office/officeart/2005/8/layout/venn1"/>
    <dgm:cxn modelId="{C2D745B5-1942-4135-B5FC-97B3D8978230}" type="presOf" srcId="{22537C70-5CB7-4B64-B549-7E6EB023B517}" destId="{244EB718-B142-453C-9E5E-0DEFA8F0B848}" srcOrd="1" destOrd="0" presId="urn:microsoft.com/office/officeart/2005/8/layout/venn1"/>
    <dgm:cxn modelId="{567481B6-07B5-4A1A-9A4E-3B3BFC5DFD9D}" type="presOf" srcId="{289259BD-EAC5-4D72-873E-DD26EE444575}" destId="{E904B40A-008F-4EFE-9F41-5C654D99C29A}" srcOrd="1" destOrd="0" presId="urn:microsoft.com/office/officeart/2005/8/layout/venn1"/>
    <dgm:cxn modelId="{5175E1C2-A2EE-4212-9D99-DBF06D36A873}" type="presOf" srcId="{EEBFD2B9-B4EA-4E1E-A380-85CC9B538F3E}" destId="{0D2A0606-7B95-4FB6-8204-FBFA9AA6427F}" srcOrd="1" destOrd="0" presId="urn:microsoft.com/office/officeart/2005/8/layout/venn1"/>
    <dgm:cxn modelId="{A497C1C7-2619-4CBA-93FD-01D3F2E67774}" type="presOf" srcId="{289259BD-EAC5-4D72-873E-DD26EE444575}" destId="{343E0FD7-8322-4E77-8A05-CEE92D908C9C}" srcOrd="0" destOrd="0" presId="urn:microsoft.com/office/officeart/2005/8/layout/venn1"/>
    <dgm:cxn modelId="{D21EA5CC-4384-4B6F-9454-4C219F474A08}" srcId="{DA3A9F09-A19F-4A4C-BDA9-4A0E7DC01BC1}" destId="{289259BD-EAC5-4D72-873E-DD26EE444575}" srcOrd="1" destOrd="0" parTransId="{9E8A1E86-8A99-4014-BE10-F79A3A0E5D23}" sibTransId="{DC0A9024-819A-4465-AE1B-3687FCA8CCE6}"/>
    <dgm:cxn modelId="{B7B4F22C-4091-4DAC-B526-83F972E4FE3D}" type="presParOf" srcId="{C8BDF2F7-9B52-4A4A-AFD0-53BEB11D0E27}" destId="{070CAD78-106D-4982-9DA9-4F36C16139C2}" srcOrd="0" destOrd="0" presId="urn:microsoft.com/office/officeart/2005/8/layout/venn1"/>
    <dgm:cxn modelId="{1624FD43-B90B-47D2-B24C-90400F6A7516}" type="presParOf" srcId="{C8BDF2F7-9B52-4A4A-AFD0-53BEB11D0E27}" destId="{0D2A0606-7B95-4FB6-8204-FBFA9AA6427F}" srcOrd="1" destOrd="0" presId="urn:microsoft.com/office/officeart/2005/8/layout/venn1"/>
    <dgm:cxn modelId="{CE39700E-802B-48DE-B041-3E2B4037F835}" type="presParOf" srcId="{C8BDF2F7-9B52-4A4A-AFD0-53BEB11D0E27}" destId="{343E0FD7-8322-4E77-8A05-CEE92D908C9C}" srcOrd="2" destOrd="0" presId="urn:microsoft.com/office/officeart/2005/8/layout/venn1"/>
    <dgm:cxn modelId="{427AB786-9C1E-4F4C-BE1D-6E61FA0CDD86}" type="presParOf" srcId="{C8BDF2F7-9B52-4A4A-AFD0-53BEB11D0E27}" destId="{E904B40A-008F-4EFE-9F41-5C654D99C29A}" srcOrd="3" destOrd="0" presId="urn:microsoft.com/office/officeart/2005/8/layout/venn1"/>
    <dgm:cxn modelId="{3B1C3094-0DBC-4F5F-B080-8D8220524D0E}" type="presParOf" srcId="{C8BDF2F7-9B52-4A4A-AFD0-53BEB11D0E27}" destId="{3E37B64D-36DD-411D-A949-E8D2AC5C9706}" srcOrd="4" destOrd="0" presId="urn:microsoft.com/office/officeart/2005/8/layout/venn1"/>
    <dgm:cxn modelId="{4EC8ACC6-5C00-4A81-B2F3-118AF41A59F0}" type="presParOf" srcId="{C8BDF2F7-9B52-4A4A-AFD0-53BEB11D0E27}" destId="{244EB718-B142-453C-9E5E-0DEFA8F0B84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CAD78-106D-4982-9DA9-4F36C16139C2}">
      <dsp:nvSpPr>
        <dsp:cNvPr id="0" name=""/>
        <dsp:cNvSpPr/>
      </dsp:nvSpPr>
      <dsp:spPr>
        <a:xfrm>
          <a:off x="4212431" y="61548"/>
          <a:ext cx="2954337" cy="2954337"/>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Network</a:t>
          </a:r>
        </a:p>
      </dsp:txBody>
      <dsp:txXfrm>
        <a:off x="4606342" y="578557"/>
        <a:ext cx="2166514" cy="1329451"/>
      </dsp:txXfrm>
    </dsp:sp>
    <dsp:sp modelId="{343E0FD7-8322-4E77-8A05-CEE92D908C9C}">
      <dsp:nvSpPr>
        <dsp:cNvPr id="0" name=""/>
        <dsp:cNvSpPr/>
      </dsp:nvSpPr>
      <dsp:spPr>
        <a:xfrm>
          <a:off x="5278454" y="1908009"/>
          <a:ext cx="2954337" cy="2954337"/>
        </a:xfrm>
        <a:prstGeom prst="ellipse">
          <a:avLst/>
        </a:prstGeom>
        <a:solidFill>
          <a:schemeClr val="accent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Champion</a:t>
          </a:r>
        </a:p>
      </dsp:txBody>
      <dsp:txXfrm>
        <a:off x="6181989" y="2671213"/>
        <a:ext cx="1772602" cy="1624885"/>
      </dsp:txXfrm>
    </dsp:sp>
    <dsp:sp modelId="{3E37B64D-36DD-411D-A949-E8D2AC5C9706}">
      <dsp:nvSpPr>
        <dsp:cNvPr id="0" name=""/>
        <dsp:cNvSpPr/>
      </dsp:nvSpPr>
      <dsp:spPr>
        <a:xfrm>
          <a:off x="3146407" y="1908009"/>
          <a:ext cx="2954337" cy="295433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Resource </a:t>
          </a:r>
        </a:p>
      </dsp:txBody>
      <dsp:txXfrm>
        <a:off x="3424607" y="2671213"/>
        <a:ext cx="1772602" cy="162488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DD5E3-F738-452E-AA7E-89E6BF43E28C}" type="datetimeFigureOut">
              <a:rPr lang="en-US" smtClean="0"/>
              <a:t>9/14/2021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4AA9D9-232D-4F2B-A66F-B39F4B7E20C8}" type="slidenum">
              <a:rPr lang="en-US" smtClean="0"/>
              <a:t>‹#›</a:t>
            </a:fld>
            <a:endParaRPr lang="en-US" dirty="0"/>
          </a:p>
        </p:txBody>
      </p:sp>
    </p:spTree>
    <p:extLst>
      <p:ext uri="{BB962C8B-B14F-4D97-AF65-F5344CB8AC3E}">
        <p14:creationId xmlns:p14="http://schemas.microsoft.com/office/powerpoint/2010/main" val="55602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1</a:t>
            </a:fld>
            <a:endParaRPr lang="en-US" dirty="0"/>
          </a:p>
        </p:txBody>
      </p:sp>
    </p:spTree>
    <p:extLst>
      <p:ext uri="{BB962C8B-B14F-4D97-AF65-F5344CB8AC3E}">
        <p14:creationId xmlns:p14="http://schemas.microsoft.com/office/powerpoint/2010/main" val="2623850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10</a:t>
            </a:fld>
            <a:endParaRPr lang="en-US" dirty="0"/>
          </a:p>
        </p:txBody>
      </p:sp>
    </p:spTree>
    <p:extLst>
      <p:ext uri="{BB962C8B-B14F-4D97-AF65-F5344CB8AC3E}">
        <p14:creationId xmlns:p14="http://schemas.microsoft.com/office/powerpoint/2010/main" val="2850156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11</a:t>
            </a:fld>
            <a:endParaRPr lang="en-US" dirty="0"/>
          </a:p>
        </p:txBody>
      </p:sp>
    </p:spTree>
    <p:extLst>
      <p:ext uri="{BB962C8B-B14F-4D97-AF65-F5344CB8AC3E}">
        <p14:creationId xmlns:p14="http://schemas.microsoft.com/office/powerpoint/2010/main" val="2112141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12</a:t>
            </a:fld>
            <a:endParaRPr lang="en-US" dirty="0"/>
          </a:p>
        </p:txBody>
      </p:sp>
    </p:spTree>
    <p:extLst>
      <p:ext uri="{BB962C8B-B14F-4D97-AF65-F5344CB8AC3E}">
        <p14:creationId xmlns:p14="http://schemas.microsoft.com/office/powerpoint/2010/main" val="118562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13</a:t>
            </a:fld>
            <a:endParaRPr lang="en-US" dirty="0"/>
          </a:p>
        </p:txBody>
      </p:sp>
    </p:spTree>
    <p:extLst>
      <p:ext uri="{BB962C8B-B14F-4D97-AF65-F5344CB8AC3E}">
        <p14:creationId xmlns:p14="http://schemas.microsoft.com/office/powerpoint/2010/main" val="396717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14</a:t>
            </a:fld>
            <a:endParaRPr lang="en-US" dirty="0"/>
          </a:p>
        </p:txBody>
      </p:sp>
    </p:spTree>
    <p:extLst>
      <p:ext uri="{BB962C8B-B14F-4D97-AF65-F5344CB8AC3E}">
        <p14:creationId xmlns:p14="http://schemas.microsoft.com/office/powerpoint/2010/main" val="1514827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15</a:t>
            </a:fld>
            <a:endParaRPr lang="en-US" dirty="0"/>
          </a:p>
        </p:txBody>
      </p:sp>
    </p:spTree>
    <p:extLst>
      <p:ext uri="{BB962C8B-B14F-4D97-AF65-F5344CB8AC3E}">
        <p14:creationId xmlns:p14="http://schemas.microsoft.com/office/powerpoint/2010/main" val="1344556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16</a:t>
            </a:fld>
            <a:endParaRPr lang="en-US" dirty="0"/>
          </a:p>
        </p:txBody>
      </p:sp>
    </p:spTree>
    <p:extLst>
      <p:ext uri="{BB962C8B-B14F-4D97-AF65-F5344CB8AC3E}">
        <p14:creationId xmlns:p14="http://schemas.microsoft.com/office/powerpoint/2010/main" val="683753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17</a:t>
            </a:fld>
            <a:endParaRPr lang="en-US" dirty="0"/>
          </a:p>
        </p:txBody>
      </p:sp>
    </p:spTree>
    <p:extLst>
      <p:ext uri="{BB962C8B-B14F-4D97-AF65-F5344CB8AC3E}">
        <p14:creationId xmlns:p14="http://schemas.microsoft.com/office/powerpoint/2010/main" val="361336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2</a:t>
            </a:fld>
            <a:endParaRPr lang="en-US" dirty="0"/>
          </a:p>
        </p:txBody>
      </p:sp>
    </p:spTree>
    <p:extLst>
      <p:ext uri="{BB962C8B-B14F-4D97-AF65-F5344CB8AC3E}">
        <p14:creationId xmlns:p14="http://schemas.microsoft.com/office/powerpoint/2010/main" val="74009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3</a:t>
            </a:fld>
            <a:endParaRPr lang="en-US" dirty="0"/>
          </a:p>
        </p:txBody>
      </p:sp>
    </p:spTree>
    <p:extLst>
      <p:ext uri="{BB962C8B-B14F-4D97-AF65-F5344CB8AC3E}">
        <p14:creationId xmlns:p14="http://schemas.microsoft.com/office/powerpoint/2010/main" val="12272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4</a:t>
            </a:fld>
            <a:endParaRPr lang="en-US" dirty="0"/>
          </a:p>
        </p:txBody>
      </p:sp>
    </p:spTree>
    <p:extLst>
      <p:ext uri="{BB962C8B-B14F-4D97-AF65-F5344CB8AC3E}">
        <p14:creationId xmlns:p14="http://schemas.microsoft.com/office/powerpoint/2010/main" val="16954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5</a:t>
            </a:fld>
            <a:endParaRPr lang="en-US" dirty="0"/>
          </a:p>
        </p:txBody>
      </p:sp>
    </p:spTree>
    <p:extLst>
      <p:ext uri="{BB962C8B-B14F-4D97-AF65-F5344CB8AC3E}">
        <p14:creationId xmlns:p14="http://schemas.microsoft.com/office/powerpoint/2010/main" val="312520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6</a:t>
            </a:fld>
            <a:endParaRPr lang="en-US" dirty="0"/>
          </a:p>
        </p:txBody>
      </p:sp>
    </p:spTree>
    <p:extLst>
      <p:ext uri="{BB962C8B-B14F-4D97-AF65-F5344CB8AC3E}">
        <p14:creationId xmlns:p14="http://schemas.microsoft.com/office/powerpoint/2010/main" val="286431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7</a:t>
            </a:fld>
            <a:endParaRPr lang="en-US" dirty="0"/>
          </a:p>
        </p:txBody>
      </p:sp>
    </p:spTree>
    <p:extLst>
      <p:ext uri="{BB962C8B-B14F-4D97-AF65-F5344CB8AC3E}">
        <p14:creationId xmlns:p14="http://schemas.microsoft.com/office/powerpoint/2010/main" val="1877908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8</a:t>
            </a:fld>
            <a:endParaRPr lang="en-US" dirty="0"/>
          </a:p>
        </p:txBody>
      </p:sp>
    </p:spTree>
    <p:extLst>
      <p:ext uri="{BB962C8B-B14F-4D97-AF65-F5344CB8AC3E}">
        <p14:creationId xmlns:p14="http://schemas.microsoft.com/office/powerpoint/2010/main" val="275949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4AA9D9-232D-4F2B-A66F-B39F4B7E20C8}" type="slidenum">
              <a:rPr lang="en-US" smtClean="0"/>
              <a:t>9</a:t>
            </a:fld>
            <a:endParaRPr lang="en-US" dirty="0"/>
          </a:p>
        </p:txBody>
      </p:sp>
    </p:spTree>
    <p:extLst>
      <p:ext uri="{BB962C8B-B14F-4D97-AF65-F5344CB8AC3E}">
        <p14:creationId xmlns:p14="http://schemas.microsoft.com/office/powerpoint/2010/main" val="117759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5ACB20-CEEA-C44A-98D5-C64EBA3F0EDD}"/>
              </a:ext>
            </a:extLst>
          </p:cNvPr>
          <p:cNvSpPr txBox="1"/>
          <p:nvPr userDrawn="1"/>
        </p:nvSpPr>
        <p:spPr>
          <a:xfrm>
            <a:off x="442913" y="2904677"/>
            <a:ext cx="11258550" cy="892552"/>
          </a:xfrm>
          <a:prstGeom prst="rect">
            <a:avLst/>
          </a:prstGeom>
          <a:noFill/>
        </p:spPr>
        <p:txBody>
          <a:bodyPr wrap="square" rtlCol="0">
            <a:spAutoFit/>
          </a:bodyPr>
          <a:lstStyle/>
          <a:p>
            <a:pPr algn="ctr"/>
            <a:r>
              <a:rPr lang="en-US" sz="5200" b="1" i="1" dirty="0">
                <a:solidFill>
                  <a:srgbClr val="0B5687"/>
                </a:solidFill>
                <a:latin typeface="Arial" panose="020B0604020202020204" pitchFamily="34" charset="0"/>
                <a:cs typeface="Arial" panose="020B0604020202020204" pitchFamily="34" charset="0"/>
              </a:rPr>
              <a:t>Heartache, Pain, and Hope:</a:t>
            </a:r>
          </a:p>
        </p:txBody>
      </p:sp>
      <p:sp>
        <p:nvSpPr>
          <p:cNvPr id="10" name="TextBox 9">
            <a:extLst>
              <a:ext uri="{FF2B5EF4-FFF2-40B4-BE49-F238E27FC236}">
                <a16:creationId xmlns:a16="http://schemas.microsoft.com/office/drawing/2014/main" id="{70F5E1FB-7FD3-A74A-8487-58509EB9D6B5}"/>
              </a:ext>
            </a:extLst>
          </p:cNvPr>
          <p:cNvSpPr txBox="1"/>
          <p:nvPr userDrawn="1"/>
        </p:nvSpPr>
        <p:spPr>
          <a:xfrm>
            <a:off x="0" y="3776212"/>
            <a:ext cx="12192000" cy="707886"/>
          </a:xfrm>
          <a:prstGeom prst="rect">
            <a:avLst/>
          </a:prstGeom>
          <a:noFill/>
        </p:spPr>
        <p:txBody>
          <a:bodyPr wrap="square" rtlCol="0">
            <a:spAutoFit/>
          </a:bodyPr>
          <a:lstStyle/>
          <a:p>
            <a:pPr algn="ctr"/>
            <a:r>
              <a:rPr lang="en-US" sz="4000" b="1" i="1" kern="1200" dirty="0">
                <a:solidFill>
                  <a:srgbClr val="0B5687"/>
                </a:solidFill>
                <a:effectLst/>
                <a:latin typeface="+mn-lt"/>
                <a:ea typeface="+mn-ea"/>
                <a:cs typeface="+mn-cs"/>
              </a:rPr>
              <a:t>Older People, Our Communities, and the Opioid Crisis </a:t>
            </a:r>
            <a:endParaRPr lang="en-US" sz="4000" b="1" dirty="0">
              <a:solidFill>
                <a:srgbClr val="0B5687"/>
              </a:solidFill>
            </a:endParaRPr>
          </a:p>
        </p:txBody>
      </p:sp>
      <p:sp>
        <p:nvSpPr>
          <p:cNvPr id="14" name="Rectangle 13">
            <a:extLst>
              <a:ext uri="{FF2B5EF4-FFF2-40B4-BE49-F238E27FC236}">
                <a16:creationId xmlns:a16="http://schemas.microsoft.com/office/drawing/2014/main" id="{A1785BC4-21F3-704B-B874-038CBC320378}"/>
              </a:ext>
            </a:extLst>
          </p:cNvPr>
          <p:cNvSpPr/>
          <p:nvPr userDrawn="1"/>
        </p:nvSpPr>
        <p:spPr>
          <a:xfrm>
            <a:off x="0" y="6687879"/>
            <a:ext cx="12192000" cy="170121"/>
          </a:xfrm>
          <a:prstGeom prst="rect">
            <a:avLst/>
          </a:prstGeom>
          <a:solidFill>
            <a:srgbClr val="0B56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748655C-6243-7749-9470-CE51CB3AD64C}"/>
              </a:ext>
            </a:extLst>
          </p:cNvPr>
          <p:cNvSpPr txBox="1"/>
          <p:nvPr userDrawn="1"/>
        </p:nvSpPr>
        <p:spPr>
          <a:xfrm>
            <a:off x="528257" y="5283615"/>
            <a:ext cx="4841468" cy="823687"/>
          </a:xfrm>
          <a:prstGeom prst="rect">
            <a:avLst/>
          </a:prstGeom>
          <a:noFill/>
        </p:spPr>
        <p:txBody>
          <a:bodyPr wrap="square" rtlCol="0">
            <a:spAutoFit/>
          </a:bodyPr>
          <a:lstStyle/>
          <a:p>
            <a:pPr algn="r">
              <a:lnSpc>
                <a:spcPts val="2970"/>
              </a:lnSpc>
            </a:pPr>
            <a:r>
              <a:rPr lang="en-US" sz="2975" b="1" dirty="0">
                <a:solidFill>
                  <a:srgbClr val="0B5687"/>
                </a:solidFill>
                <a:latin typeface="Arial" panose="020B0604020202020204" pitchFamily="34" charset="0"/>
                <a:cs typeface="Arial" panose="020B0604020202020204" pitchFamily="34" charset="0"/>
              </a:rPr>
              <a:t>John Feather, PhD</a:t>
            </a:r>
          </a:p>
          <a:p>
            <a:pPr algn="r">
              <a:lnSpc>
                <a:spcPts val="2970"/>
              </a:lnSpc>
            </a:pPr>
            <a:r>
              <a:rPr lang="en-US" sz="1990" b="1" dirty="0">
                <a:solidFill>
                  <a:srgbClr val="0B5687"/>
                </a:solidFill>
                <a:latin typeface="Arial" panose="020B0604020202020204" pitchFamily="34" charset="0"/>
                <a:cs typeface="Arial" panose="020B0604020202020204" pitchFamily="34" charset="0"/>
              </a:rPr>
              <a:t>CEO, Grantmakers In Aging</a:t>
            </a:r>
          </a:p>
        </p:txBody>
      </p:sp>
      <p:pic>
        <p:nvPicPr>
          <p:cNvPr id="19" name="Picture 18">
            <a:extLst>
              <a:ext uri="{FF2B5EF4-FFF2-40B4-BE49-F238E27FC236}">
                <a16:creationId xmlns:a16="http://schemas.microsoft.com/office/drawing/2014/main" id="{7E26E84A-1A7F-A942-B11F-A0469C669CE1}"/>
              </a:ext>
            </a:extLst>
          </p:cNvPr>
          <p:cNvPicPr>
            <a:picLocks noChangeAspect="1"/>
          </p:cNvPicPr>
          <p:nvPr userDrawn="1"/>
        </p:nvPicPr>
        <p:blipFill>
          <a:blip r:embed="rId2"/>
          <a:stretch>
            <a:fillRect/>
          </a:stretch>
        </p:blipFill>
        <p:spPr>
          <a:xfrm>
            <a:off x="7018703" y="5320565"/>
            <a:ext cx="3062806" cy="745007"/>
          </a:xfrm>
          <a:prstGeom prst="rect">
            <a:avLst/>
          </a:prstGeom>
        </p:spPr>
      </p:pic>
      <p:pic>
        <p:nvPicPr>
          <p:cNvPr id="4" name="Picture 3">
            <a:extLst>
              <a:ext uri="{FF2B5EF4-FFF2-40B4-BE49-F238E27FC236}">
                <a16:creationId xmlns:a16="http://schemas.microsoft.com/office/drawing/2014/main" id="{17D34D4A-E452-A84E-A2E2-A57C25314B58}"/>
              </a:ext>
            </a:extLst>
          </p:cNvPr>
          <p:cNvPicPr>
            <a:picLocks noChangeAspect="1"/>
          </p:cNvPicPr>
          <p:nvPr userDrawn="1"/>
        </p:nvPicPr>
        <p:blipFill>
          <a:blip r:embed="rId3"/>
          <a:stretch>
            <a:fillRect/>
          </a:stretch>
        </p:blipFill>
        <p:spPr>
          <a:xfrm>
            <a:off x="0" y="-1"/>
            <a:ext cx="12192000" cy="2705667"/>
          </a:xfrm>
          <a:prstGeom prst="rect">
            <a:avLst/>
          </a:prstGeom>
        </p:spPr>
      </p:pic>
    </p:spTree>
    <p:extLst>
      <p:ext uri="{BB962C8B-B14F-4D97-AF65-F5344CB8AC3E}">
        <p14:creationId xmlns:p14="http://schemas.microsoft.com/office/powerpoint/2010/main" val="2297267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1A810-1874-4649-840A-8E59609E8C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9D60A1-D5C5-4FD5-BAE6-819CA181EC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5CD7A-132E-44C6-9E55-A131267F6838}"/>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5" name="Footer Placeholder 4">
            <a:extLst>
              <a:ext uri="{FF2B5EF4-FFF2-40B4-BE49-F238E27FC236}">
                <a16:creationId xmlns:a16="http://schemas.microsoft.com/office/drawing/2014/main" id="{550BBA36-EAEC-45BB-9D67-8986AAEBB9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0D90C1-2761-439C-AEBC-1E77AD1273F3}"/>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78060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E584-39AC-4600-908D-4FB3A39216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80691-568D-4900-A68A-952DCB23B2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5EB7A6-3F1B-4A97-AA0F-19B73B707D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3D193C-3EF8-4630-81E9-8EB93A9E7FE5}"/>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6" name="Footer Placeholder 5">
            <a:extLst>
              <a:ext uri="{FF2B5EF4-FFF2-40B4-BE49-F238E27FC236}">
                <a16:creationId xmlns:a16="http://schemas.microsoft.com/office/drawing/2014/main" id="{57E2DABC-8ADD-495E-B112-4AA62938A5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589055-90E5-4CF3-8D5B-C481FB4ECE2A}"/>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429480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F5A7-BD3F-4D4A-BF12-EEEE72DD01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DF8093-4846-4F56-BBDA-71C5464F3A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EE4B9C-EED0-48D1-99DE-F759D5EAD0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D73A4-7FD2-4A92-AD7C-EC576B3883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1D20AF-77D8-4E36-89EB-5B4DD7010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1FBD2E-FA71-4589-9658-02768BF5C564}"/>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8" name="Footer Placeholder 7">
            <a:extLst>
              <a:ext uri="{FF2B5EF4-FFF2-40B4-BE49-F238E27FC236}">
                <a16:creationId xmlns:a16="http://schemas.microsoft.com/office/drawing/2014/main" id="{3BB4662F-6B57-45B4-BB81-CD0008EF332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70746E9-6D0A-4118-B894-96D021B74253}"/>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3015919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4337-1E69-4FDC-ADA9-BC224B58FB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381669-3D77-4963-BC38-51357FC605F9}"/>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4" name="Footer Placeholder 3">
            <a:extLst>
              <a:ext uri="{FF2B5EF4-FFF2-40B4-BE49-F238E27FC236}">
                <a16:creationId xmlns:a16="http://schemas.microsoft.com/office/drawing/2014/main" id="{6008D52D-C35B-41F2-A419-7879EBD16A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FF6700-09F8-4672-9BD3-1B37CEA63E26}"/>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1621105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35660-1EDA-4C52-8FA6-FB8137861FB2}"/>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3" name="Footer Placeholder 2">
            <a:extLst>
              <a:ext uri="{FF2B5EF4-FFF2-40B4-BE49-F238E27FC236}">
                <a16:creationId xmlns:a16="http://schemas.microsoft.com/office/drawing/2014/main" id="{B6640C62-7CF2-4E24-B266-29261BE7DF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ADF788-D34D-49B5-9910-5AD49EBF0C45}"/>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3117639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5E1E-1546-4AA6-B35D-F8BBB6A4F8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2001BA-404E-49CA-BF55-59A7DAC2FF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F47E42-630B-4503-83FA-607D1555E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339216-F490-4DCE-89D2-BC087562CE7E}"/>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6" name="Footer Placeholder 5">
            <a:extLst>
              <a:ext uri="{FF2B5EF4-FFF2-40B4-BE49-F238E27FC236}">
                <a16:creationId xmlns:a16="http://schemas.microsoft.com/office/drawing/2014/main" id="{436A154E-108C-4BD1-8B45-E73E95AA61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15C7115-C1AB-4832-9EA1-11FDA272EE1A}"/>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541527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F996-3637-4AF9-BA14-1E860E8D6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4F4662-7CC7-493D-B81F-F3A0F17E25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A523365-6D1D-4BB1-9C6F-7A5A40C2C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AEDD7-AD54-488C-A8B9-7EB04E082B50}"/>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6" name="Footer Placeholder 5">
            <a:extLst>
              <a:ext uri="{FF2B5EF4-FFF2-40B4-BE49-F238E27FC236}">
                <a16:creationId xmlns:a16="http://schemas.microsoft.com/office/drawing/2014/main" id="{2AD77513-0334-450E-ABED-18EE0AF4B0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422547-2B15-4A06-8898-878BBC85300D}"/>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2892679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289B-6A6C-450B-8D4F-59A5F18AE8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CC7BA4-F4B0-4AD3-A31B-BC9822E9DD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B1E6F-8B7D-478A-A9BF-B49D5A2C7654}"/>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5" name="Footer Placeholder 4">
            <a:extLst>
              <a:ext uri="{FF2B5EF4-FFF2-40B4-BE49-F238E27FC236}">
                <a16:creationId xmlns:a16="http://schemas.microsoft.com/office/drawing/2014/main" id="{6D44BD6A-9953-4F1B-99F0-C3C92DABB1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739BF1-9995-421D-8E89-DD4078C4CE16}"/>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4207278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D8CDF1-73F0-46D6-9961-1941B86BA4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6FCB2-A8B2-4532-98B4-43A2D95095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6A744-D59F-4E78-8274-C58675365B54}"/>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5" name="Footer Placeholder 4">
            <a:extLst>
              <a:ext uri="{FF2B5EF4-FFF2-40B4-BE49-F238E27FC236}">
                <a16:creationId xmlns:a16="http://schemas.microsoft.com/office/drawing/2014/main" id="{37CE9124-836C-4D72-86C5-A8F1805812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9838F3-4AD9-43D8-8610-FE5904DB24B0}"/>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76876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5ACB20-CEEA-C44A-98D5-C64EBA3F0EDD}"/>
              </a:ext>
            </a:extLst>
          </p:cNvPr>
          <p:cNvSpPr txBox="1"/>
          <p:nvPr userDrawn="1"/>
        </p:nvSpPr>
        <p:spPr>
          <a:xfrm>
            <a:off x="442913" y="2904677"/>
            <a:ext cx="11258550" cy="892552"/>
          </a:xfrm>
          <a:prstGeom prst="rect">
            <a:avLst/>
          </a:prstGeom>
          <a:noFill/>
        </p:spPr>
        <p:txBody>
          <a:bodyPr wrap="square" rtlCol="0">
            <a:spAutoFit/>
          </a:bodyPr>
          <a:lstStyle/>
          <a:p>
            <a:pPr algn="ctr"/>
            <a:r>
              <a:rPr lang="en-US" sz="5200" b="1" i="1" dirty="0">
                <a:solidFill>
                  <a:srgbClr val="0B5687"/>
                </a:solidFill>
                <a:latin typeface="Arial" panose="020B0604020202020204" pitchFamily="34" charset="0"/>
                <a:cs typeface="Arial" panose="020B0604020202020204" pitchFamily="34" charset="0"/>
              </a:rPr>
              <a:t>Heartache, Pain, and Hope:</a:t>
            </a:r>
          </a:p>
        </p:txBody>
      </p:sp>
      <p:sp>
        <p:nvSpPr>
          <p:cNvPr id="10" name="TextBox 9">
            <a:extLst>
              <a:ext uri="{FF2B5EF4-FFF2-40B4-BE49-F238E27FC236}">
                <a16:creationId xmlns:a16="http://schemas.microsoft.com/office/drawing/2014/main" id="{70F5E1FB-7FD3-A74A-8487-58509EB9D6B5}"/>
              </a:ext>
            </a:extLst>
          </p:cNvPr>
          <p:cNvSpPr txBox="1"/>
          <p:nvPr userDrawn="1"/>
        </p:nvSpPr>
        <p:spPr>
          <a:xfrm>
            <a:off x="0" y="3776212"/>
            <a:ext cx="12192000" cy="707886"/>
          </a:xfrm>
          <a:prstGeom prst="rect">
            <a:avLst/>
          </a:prstGeom>
          <a:noFill/>
        </p:spPr>
        <p:txBody>
          <a:bodyPr wrap="square" rtlCol="0">
            <a:spAutoFit/>
          </a:bodyPr>
          <a:lstStyle/>
          <a:p>
            <a:pPr algn="ctr"/>
            <a:r>
              <a:rPr lang="en-US" sz="4000" b="1" i="1" kern="1200" dirty="0">
                <a:solidFill>
                  <a:srgbClr val="0B5687"/>
                </a:solidFill>
                <a:effectLst/>
                <a:latin typeface="+mn-lt"/>
                <a:ea typeface="+mn-ea"/>
                <a:cs typeface="+mn-cs"/>
              </a:rPr>
              <a:t>Older People, Our Communities, and the Opioid Crisis </a:t>
            </a:r>
            <a:endParaRPr lang="en-US" sz="4000" b="1" dirty="0">
              <a:solidFill>
                <a:srgbClr val="0B5687"/>
              </a:solidFill>
            </a:endParaRPr>
          </a:p>
        </p:txBody>
      </p:sp>
      <p:sp>
        <p:nvSpPr>
          <p:cNvPr id="14" name="Rectangle 13">
            <a:extLst>
              <a:ext uri="{FF2B5EF4-FFF2-40B4-BE49-F238E27FC236}">
                <a16:creationId xmlns:a16="http://schemas.microsoft.com/office/drawing/2014/main" id="{A1785BC4-21F3-704B-B874-038CBC320378}"/>
              </a:ext>
            </a:extLst>
          </p:cNvPr>
          <p:cNvSpPr/>
          <p:nvPr userDrawn="1"/>
        </p:nvSpPr>
        <p:spPr>
          <a:xfrm>
            <a:off x="0" y="6687879"/>
            <a:ext cx="12192000" cy="170121"/>
          </a:xfrm>
          <a:prstGeom prst="rect">
            <a:avLst/>
          </a:prstGeom>
          <a:solidFill>
            <a:srgbClr val="0B56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748655C-6243-7749-9470-CE51CB3AD64C}"/>
              </a:ext>
            </a:extLst>
          </p:cNvPr>
          <p:cNvSpPr txBox="1"/>
          <p:nvPr userDrawn="1"/>
        </p:nvSpPr>
        <p:spPr>
          <a:xfrm>
            <a:off x="528257" y="5283615"/>
            <a:ext cx="4841468" cy="823687"/>
          </a:xfrm>
          <a:prstGeom prst="rect">
            <a:avLst/>
          </a:prstGeom>
          <a:noFill/>
        </p:spPr>
        <p:txBody>
          <a:bodyPr wrap="square" rtlCol="0">
            <a:spAutoFit/>
          </a:bodyPr>
          <a:lstStyle/>
          <a:p>
            <a:pPr algn="r">
              <a:lnSpc>
                <a:spcPts val="2970"/>
              </a:lnSpc>
            </a:pPr>
            <a:r>
              <a:rPr lang="en-US" sz="2975" b="1" dirty="0">
                <a:solidFill>
                  <a:srgbClr val="0B5687"/>
                </a:solidFill>
                <a:latin typeface="Arial" panose="020B0604020202020204" pitchFamily="34" charset="0"/>
                <a:cs typeface="Arial" panose="020B0604020202020204" pitchFamily="34" charset="0"/>
              </a:rPr>
              <a:t>John Feather, PhD</a:t>
            </a:r>
          </a:p>
          <a:p>
            <a:pPr algn="r">
              <a:lnSpc>
                <a:spcPts val="2970"/>
              </a:lnSpc>
            </a:pPr>
            <a:r>
              <a:rPr lang="en-US" sz="1990" b="1" dirty="0">
                <a:solidFill>
                  <a:srgbClr val="0B5687"/>
                </a:solidFill>
                <a:latin typeface="Arial" panose="020B0604020202020204" pitchFamily="34" charset="0"/>
                <a:cs typeface="Arial" panose="020B0604020202020204" pitchFamily="34" charset="0"/>
              </a:rPr>
              <a:t>CEO, Grantmakers In Aging</a:t>
            </a:r>
          </a:p>
        </p:txBody>
      </p:sp>
      <p:pic>
        <p:nvPicPr>
          <p:cNvPr id="19" name="Picture 18">
            <a:extLst>
              <a:ext uri="{FF2B5EF4-FFF2-40B4-BE49-F238E27FC236}">
                <a16:creationId xmlns:a16="http://schemas.microsoft.com/office/drawing/2014/main" id="{7E26E84A-1A7F-A942-B11F-A0469C669CE1}"/>
              </a:ext>
            </a:extLst>
          </p:cNvPr>
          <p:cNvPicPr>
            <a:picLocks noChangeAspect="1"/>
          </p:cNvPicPr>
          <p:nvPr userDrawn="1"/>
        </p:nvPicPr>
        <p:blipFill>
          <a:blip r:embed="rId2"/>
          <a:stretch>
            <a:fillRect/>
          </a:stretch>
        </p:blipFill>
        <p:spPr>
          <a:xfrm>
            <a:off x="7018703" y="5320565"/>
            <a:ext cx="3062806" cy="745007"/>
          </a:xfrm>
          <a:prstGeom prst="rect">
            <a:avLst/>
          </a:prstGeom>
        </p:spPr>
      </p:pic>
      <p:pic>
        <p:nvPicPr>
          <p:cNvPr id="4" name="Picture 3">
            <a:extLst>
              <a:ext uri="{FF2B5EF4-FFF2-40B4-BE49-F238E27FC236}">
                <a16:creationId xmlns:a16="http://schemas.microsoft.com/office/drawing/2014/main" id="{17D34D4A-E452-A84E-A2E2-A57C25314B58}"/>
              </a:ext>
            </a:extLst>
          </p:cNvPr>
          <p:cNvPicPr>
            <a:picLocks noChangeAspect="1"/>
          </p:cNvPicPr>
          <p:nvPr userDrawn="1"/>
        </p:nvPicPr>
        <p:blipFill>
          <a:blip r:embed="rId3"/>
          <a:stretch>
            <a:fillRect/>
          </a:stretch>
        </p:blipFill>
        <p:spPr>
          <a:xfrm>
            <a:off x="0" y="-1"/>
            <a:ext cx="12192000" cy="2705667"/>
          </a:xfrm>
          <a:prstGeom prst="rect">
            <a:avLst/>
          </a:prstGeom>
        </p:spPr>
      </p:pic>
    </p:spTree>
    <p:extLst>
      <p:ext uri="{BB962C8B-B14F-4D97-AF65-F5344CB8AC3E}">
        <p14:creationId xmlns:p14="http://schemas.microsoft.com/office/powerpoint/2010/main" val="103406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F6B4-4543-8C43-9932-C94D60960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340B0F-0B2B-624F-A3FD-9E9AB60835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39AD5A2-9A16-9C40-B261-DD8BFFBD035E}"/>
              </a:ext>
            </a:extLst>
          </p:cNvPr>
          <p:cNvSpPr>
            <a:spLocks noGrp="1"/>
          </p:cNvSpPr>
          <p:nvPr>
            <p:ph type="sldNum" sz="quarter" idx="12"/>
          </p:nvPr>
        </p:nvSpPr>
        <p:spPr>
          <a:xfrm>
            <a:off x="9226609" y="6039293"/>
            <a:ext cx="434163" cy="464621"/>
          </a:xfrm>
          <a:prstGeom prst="rect">
            <a:avLst/>
          </a:prstGeom>
        </p:spPr>
        <p:txBody>
          <a:bodyPr/>
          <a:lstStyle/>
          <a:p>
            <a:endParaRPr lang="en-US" dirty="0"/>
          </a:p>
        </p:txBody>
      </p:sp>
    </p:spTree>
    <p:extLst>
      <p:ext uri="{BB962C8B-B14F-4D97-AF65-F5344CB8AC3E}">
        <p14:creationId xmlns:p14="http://schemas.microsoft.com/office/powerpoint/2010/main" val="2869517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FF6B4-4543-8C43-9932-C94D60960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340B0F-0B2B-624F-A3FD-9E9AB60835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39AD5A2-9A16-9C40-B261-DD8BFFBD035E}"/>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Tree>
    <p:extLst>
      <p:ext uri="{BB962C8B-B14F-4D97-AF65-F5344CB8AC3E}">
        <p14:creationId xmlns:p14="http://schemas.microsoft.com/office/powerpoint/2010/main" val="2953669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C22975-F6C8-0B41-867B-E9FE325C730C}"/>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
        <p:nvSpPr>
          <p:cNvPr id="7" name="Picture Placeholder 2">
            <a:extLst>
              <a:ext uri="{FF2B5EF4-FFF2-40B4-BE49-F238E27FC236}">
                <a16:creationId xmlns:a16="http://schemas.microsoft.com/office/drawing/2014/main" id="{B0B1E3B1-0434-684D-AFA8-6A5FAAA57853}"/>
              </a:ext>
            </a:extLst>
          </p:cNvPr>
          <p:cNvSpPr>
            <a:spLocks noGrp="1"/>
          </p:cNvSpPr>
          <p:nvPr>
            <p:ph type="pic" idx="1"/>
          </p:nvPr>
        </p:nvSpPr>
        <p:spPr>
          <a:xfrm>
            <a:off x="0" y="0"/>
            <a:ext cx="12192000" cy="57415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05992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A637-7B10-E341-89AF-DEC38E19E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AA5B19-183D-F841-9ADC-7C59A7B54B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BE8A4B-37F5-E243-9FF4-ADEA22A570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7A7CB0D-E9E0-0240-A604-AE09455E631F}"/>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Tree>
    <p:extLst>
      <p:ext uri="{BB962C8B-B14F-4D97-AF65-F5344CB8AC3E}">
        <p14:creationId xmlns:p14="http://schemas.microsoft.com/office/powerpoint/2010/main" val="2738008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1AC8321-9AD3-6F4E-96EA-AC58254F2FB1}"/>
              </a:ext>
            </a:extLst>
          </p:cNvPr>
          <p:cNvSpPr>
            <a:spLocks noGrp="1"/>
          </p:cNvSpPr>
          <p:nvPr>
            <p:ph type="pic" idx="1"/>
          </p:nvPr>
        </p:nvSpPr>
        <p:spPr>
          <a:xfrm>
            <a:off x="0" y="0"/>
            <a:ext cx="12192000" cy="57415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F4E13C5B-4152-4245-BEE4-8B3AF3479A5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5D3316F2-9F6A-2F40-93E5-BDD20CBCCBA5}"/>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Tree>
    <p:extLst>
      <p:ext uri="{BB962C8B-B14F-4D97-AF65-F5344CB8AC3E}">
        <p14:creationId xmlns:p14="http://schemas.microsoft.com/office/powerpoint/2010/main" val="3781561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D9033B-ECE5-B146-8A2A-25E56728AB8A}"/>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Tree>
    <p:extLst>
      <p:ext uri="{BB962C8B-B14F-4D97-AF65-F5344CB8AC3E}">
        <p14:creationId xmlns:p14="http://schemas.microsoft.com/office/powerpoint/2010/main" val="2615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C935-F46D-B449-8002-6EC3FC9FF6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71D5E7-BB22-C145-99FB-9B0E2ACCEC5D}"/>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5B92CC7-1513-1A49-B728-BE9729AD9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878EAD55-348C-104D-8520-0A85B0DFE46E}"/>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Tree>
    <p:extLst>
      <p:ext uri="{BB962C8B-B14F-4D97-AF65-F5344CB8AC3E}">
        <p14:creationId xmlns:p14="http://schemas.microsoft.com/office/powerpoint/2010/main" val="235443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C22975-F6C8-0B41-867B-E9FE325C730C}"/>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
        <p:nvSpPr>
          <p:cNvPr id="7" name="Picture Placeholder 2">
            <a:extLst>
              <a:ext uri="{FF2B5EF4-FFF2-40B4-BE49-F238E27FC236}">
                <a16:creationId xmlns:a16="http://schemas.microsoft.com/office/drawing/2014/main" id="{B0B1E3B1-0434-684D-AFA8-6A5FAAA57853}"/>
              </a:ext>
            </a:extLst>
          </p:cNvPr>
          <p:cNvSpPr>
            <a:spLocks noGrp="1"/>
          </p:cNvSpPr>
          <p:nvPr>
            <p:ph type="pic" idx="1"/>
          </p:nvPr>
        </p:nvSpPr>
        <p:spPr>
          <a:xfrm>
            <a:off x="0" y="0"/>
            <a:ext cx="12192000" cy="57415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03487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A637-7B10-E341-89AF-DEC38E19E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AA5B19-183D-F841-9ADC-7C59A7B54B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BE8A4B-37F5-E243-9FF4-ADEA22A570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7A7CB0D-E9E0-0240-A604-AE09455E631F}"/>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Tree>
    <p:extLst>
      <p:ext uri="{BB962C8B-B14F-4D97-AF65-F5344CB8AC3E}">
        <p14:creationId xmlns:p14="http://schemas.microsoft.com/office/powerpoint/2010/main" val="526456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1AC8321-9AD3-6F4E-96EA-AC58254F2FB1}"/>
              </a:ext>
            </a:extLst>
          </p:cNvPr>
          <p:cNvSpPr>
            <a:spLocks noGrp="1"/>
          </p:cNvSpPr>
          <p:nvPr>
            <p:ph type="pic" idx="1"/>
          </p:nvPr>
        </p:nvSpPr>
        <p:spPr>
          <a:xfrm>
            <a:off x="0" y="0"/>
            <a:ext cx="12192000" cy="57415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F4E13C5B-4152-4245-BEE4-8B3AF3479A5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5D3316F2-9F6A-2F40-93E5-BDD20CBCCBA5}"/>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Tree>
    <p:extLst>
      <p:ext uri="{BB962C8B-B14F-4D97-AF65-F5344CB8AC3E}">
        <p14:creationId xmlns:p14="http://schemas.microsoft.com/office/powerpoint/2010/main" val="3533155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D9033B-ECE5-B146-8A2A-25E56728AB8A}"/>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Tree>
    <p:extLst>
      <p:ext uri="{BB962C8B-B14F-4D97-AF65-F5344CB8AC3E}">
        <p14:creationId xmlns:p14="http://schemas.microsoft.com/office/powerpoint/2010/main" val="230215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C935-F46D-B449-8002-6EC3FC9FF6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71D5E7-BB22-C145-99FB-9B0E2ACCEC5D}"/>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5B92CC7-1513-1A49-B728-BE9729AD9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878EAD55-348C-104D-8520-0A85B0DFE46E}"/>
              </a:ext>
            </a:extLst>
          </p:cNvPr>
          <p:cNvSpPr>
            <a:spLocks noGrp="1"/>
          </p:cNvSpPr>
          <p:nvPr>
            <p:ph type="sldNum" sz="quarter" idx="12"/>
          </p:nvPr>
        </p:nvSpPr>
        <p:spPr>
          <a:xfrm>
            <a:off x="9226609" y="6039293"/>
            <a:ext cx="434163" cy="464621"/>
          </a:xfrm>
          <a:prstGeom prst="rect">
            <a:avLst/>
          </a:prstGeom>
        </p:spPr>
        <p:txBody>
          <a:bodyPr/>
          <a:lstStyle/>
          <a:p>
            <a:fld id="{C3DA0FDF-11C6-9941-AE65-FF776496F579}" type="slidenum">
              <a:rPr lang="en-US" smtClean="0"/>
              <a:t>‹#›</a:t>
            </a:fld>
            <a:endParaRPr lang="en-US" dirty="0"/>
          </a:p>
        </p:txBody>
      </p:sp>
    </p:spTree>
    <p:extLst>
      <p:ext uri="{BB962C8B-B14F-4D97-AF65-F5344CB8AC3E}">
        <p14:creationId xmlns:p14="http://schemas.microsoft.com/office/powerpoint/2010/main" val="143601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CB83-E19E-4C66-822A-1DE81AF74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7F8805-7C57-44C5-A8A0-864E87E05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D4874D-F871-4498-9923-F7F1E5351640}"/>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5" name="Footer Placeholder 4">
            <a:extLst>
              <a:ext uri="{FF2B5EF4-FFF2-40B4-BE49-F238E27FC236}">
                <a16:creationId xmlns:a16="http://schemas.microsoft.com/office/drawing/2014/main" id="{562CD78E-840B-48C1-8298-19533CFCBF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8EE442-DD4D-4D66-B2AD-7C107893813A}"/>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215802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96B92-4BB7-4368-AC44-BE49465EC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E8513F-8578-4048-A1B7-75BDE327F1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B18B4-8648-4081-8D86-649919B03D4F}"/>
              </a:ext>
            </a:extLst>
          </p:cNvPr>
          <p:cNvSpPr>
            <a:spLocks noGrp="1"/>
          </p:cNvSpPr>
          <p:nvPr>
            <p:ph type="dt" sz="half" idx="10"/>
          </p:nvPr>
        </p:nvSpPr>
        <p:spPr/>
        <p:txBody>
          <a:bodyPr/>
          <a:lstStyle/>
          <a:p>
            <a:fld id="{5E98685B-2B93-4D99-A783-7CCAA3E76C45}" type="datetimeFigureOut">
              <a:rPr lang="en-US" smtClean="0"/>
              <a:t>9/14/2021</a:t>
            </a:fld>
            <a:endParaRPr lang="en-US" dirty="0"/>
          </a:p>
        </p:txBody>
      </p:sp>
      <p:sp>
        <p:nvSpPr>
          <p:cNvPr id="5" name="Footer Placeholder 4">
            <a:extLst>
              <a:ext uri="{FF2B5EF4-FFF2-40B4-BE49-F238E27FC236}">
                <a16:creationId xmlns:a16="http://schemas.microsoft.com/office/drawing/2014/main" id="{50B715C6-0DC1-4D3B-8CB6-1FCF268D6E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A7A49B-526F-4E79-B45F-A330BA550BA3}"/>
              </a:ext>
            </a:extLst>
          </p:cNvPr>
          <p:cNvSpPr>
            <a:spLocks noGrp="1"/>
          </p:cNvSpPr>
          <p:nvPr>
            <p:ph type="sldNum" sz="quarter" idx="12"/>
          </p:nvPr>
        </p:nvSpPr>
        <p:spPr/>
        <p:txBody>
          <a:bodyPr/>
          <a:lstStyle/>
          <a:p>
            <a:fld id="{44CBC1C2-6120-43B3-BAE9-AA75AC7DE39A}" type="slidenum">
              <a:rPr lang="en-US" smtClean="0"/>
              <a:t>‹#›</a:t>
            </a:fld>
            <a:endParaRPr lang="en-US" dirty="0"/>
          </a:p>
        </p:txBody>
      </p:sp>
    </p:spTree>
    <p:extLst>
      <p:ext uri="{BB962C8B-B14F-4D97-AF65-F5344CB8AC3E}">
        <p14:creationId xmlns:p14="http://schemas.microsoft.com/office/powerpoint/2010/main" val="1865965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EE2BF1-3190-644F-B1CF-47B90A6A6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1F1EE0B-9DFC-9B40-909C-4950BA234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8989154-6688-BD4D-BC57-83FF2C5C1ACE}"/>
              </a:ext>
            </a:extLst>
          </p:cNvPr>
          <p:cNvPicPr>
            <a:picLocks noChangeAspect="1"/>
          </p:cNvPicPr>
          <p:nvPr userDrawn="1"/>
        </p:nvPicPr>
        <p:blipFill>
          <a:blip r:embed="rId9"/>
          <a:stretch>
            <a:fillRect/>
          </a:stretch>
        </p:blipFill>
        <p:spPr>
          <a:xfrm>
            <a:off x="9830007" y="6039293"/>
            <a:ext cx="1910109" cy="464621"/>
          </a:xfrm>
          <a:prstGeom prst="rect">
            <a:avLst/>
          </a:prstGeom>
        </p:spPr>
      </p:pic>
      <p:sp>
        <p:nvSpPr>
          <p:cNvPr id="9" name="Rectangle 8">
            <a:extLst>
              <a:ext uri="{FF2B5EF4-FFF2-40B4-BE49-F238E27FC236}">
                <a16:creationId xmlns:a16="http://schemas.microsoft.com/office/drawing/2014/main" id="{A994419A-A35F-C541-93F3-4CC944014962}"/>
              </a:ext>
            </a:extLst>
          </p:cNvPr>
          <p:cNvSpPr/>
          <p:nvPr userDrawn="1"/>
        </p:nvSpPr>
        <p:spPr>
          <a:xfrm>
            <a:off x="0" y="6687879"/>
            <a:ext cx="12192000" cy="170121"/>
          </a:xfrm>
          <a:prstGeom prst="rect">
            <a:avLst/>
          </a:prstGeom>
          <a:solidFill>
            <a:srgbClr val="0B56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002C233A-26A5-4B36-A51D-7BF8CD645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041384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Lst>
  <p:txStyles>
    <p:titleStyle>
      <a:lvl1pPr algn="l" defTabSz="914400" rtl="0" eaLnBrk="1" latinLnBrk="0" hangingPunct="1">
        <a:lnSpc>
          <a:spcPct val="90000"/>
        </a:lnSpc>
        <a:spcBef>
          <a:spcPct val="0"/>
        </a:spcBef>
        <a:buNone/>
        <a:defRPr sz="4800" b="1" i="0" u="none" kern="1200">
          <a:solidFill>
            <a:srgbClr val="0B568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400" b="0" i="0" u="none"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765751-5A9E-434E-B0B8-DC9C91248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FD98A7-553F-42D4-B4CE-A9705C1A3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CA0F0-EE0A-4519-9B35-D3C929B52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98685B-2B93-4D99-A783-7CCAA3E76C45}" type="datetimeFigureOut">
              <a:rPr lang="en-US" smtClean="0"/>
              <a:t>9/14/2021</a:t>
            </a:fld>
            <a:endParaRPr lang="en-US" dirty="0"/>
          </a:p>
        </p:txBody>
      </p:sp>
      <p:sp>
        <p:nvSpPr>
          <p:cNvPr id="5" name="Footer Placeholder 4">
            <a:extLst>
              <a:ext uri="{FF2B5EF4-FFF2-40B4-BE49-F238E27FC236}">
                <a16:creationId xmlns:a16="http://schemas.microsoft.com/office/drawing/2014/main" id="{06D9A5BB-995C-490E-96AA-3EC96C381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BA52DD4-008F-44CE-BF83-EE83F64AD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BC1C2-6120-43B3-BAE9-AA75AC7DE39A}" type="slidenum">
              <a:rPr lang="en-US" smtClean="0"/>
              <a:t>‹#›</a:t>
            </a:fld>
            <a:endParaRPr lang="en-US" dirty="0"/>
          </a:p>
        </p:txBody>
      </p:sp>
    </p:spTree>
    <p:extLst>
      <p:ext uri="{BB962C8B-B14F-4D97-AF65-F5344CB8AC3E}">
        <p14:creationId xmlns:p14="http://schemas.microsoft.com/office/powerpoint/2010/main" val="4751256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EE2BF1-3190-644F-B1CF-47B90A6A6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1F1EE0B-9DFC-9B40-909C-4950BA234E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8989154-6688-BD4D-BC57-83FF2C5C1ACE}"/>
              </a:ext>
            </a:extLst>
          </p:cNvPr>
          <p:cNvPicPr>
            <a:picLocks noChangeAspect="1"/>
          </p:cNvPicPr>
          <p:nvPr userDrawn="1"/>
        </p:nvPicPr>
        <p:blipFill>
          <a:blip r:embed="rId9"/>
          <a:stretch>
            <a:fillRect/>
          </a:stretch>
        </p:blipFill>
        <p:spPr>
          <a:xfrm>
            <a:off x="9830007" y="6039293"/>
            <a:ext cx="1910109" cy="464621"/>
          </a:xfrm>
          <a:prstGeom prst="rect">
            <a:avLst/>
          </a:prstGeom>
        </p:spPr>
      </p:pic>
      <p:sp>
        <p:nvSpPr>
          <p:cNvPr id="9" name="Rectangle 8">
            <a:extLst>
              <a:ext uri="{FF2B5EF4-FFF2-40B4-BE49-F238E27FC236}">
                <a16:creationId xmlns:a16="http://schemas.microsoft.com/office/drawing/2014/main" id="{A994419A-A35F-C541-93F3-4CC944014962}"/>
              </a:ext>
            </a:extLst>
          </p:cNvPr>
          <p:cNvSpPr/>
          <p:nvPr userDrawn="1"/>
        </p:nvSpPr>
        <p:spPr>
          <a:xfrm>
            <a:off x="0" y="6687879"/>
            <a:ext cx="12192000" cy="170121"/>
          </a:xfrm>
          <a:prstGeom prst="rect">
            <a:avLst/>
          </a:prstGeom>
          <a:solidFill>
            <a:srgbClr val="0B56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002C233A-26A5-4B36-A51D-7BF8CD645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847453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p:txStyles>
    <p:titleStyle>
      <a:lvl1pPr algn="l" defTabSz="914400" rtl="0" eaLnBrk="1" latinLnBrk="0" hangingPunct="1">
        <a:lnSpc>
          <a:spcPct val="90000"/>
        </a:lnSpc>
        <a:spcBef>
          <a:spcPct val="0"/>
        </a:spcBef>
        <a:buNone/>
        <a:defRPr sz="4800" b="1" i="0" kern="1200">
          <a:solidFill>
            <a:srgbClr val="0B568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QroRcADCLr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hyperlink" Target="https://www.linkedin.com/company/grantmakers-in-aging-gia/" TargetMode="External"/><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mailto:lgoldman@giaging.org"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3248-18A1-422D-B0A3-34E753B195DB}"/>
              </a:ext>
            </a:extLst>
          </p:cNvPr>
          <p:cNvSpPr>
            <a:spLocks noGrp="1"/>
          </p:cNvSpPr>
          <p:nvPr>
            <p:ph type="title"/>
          </p:nvPr>
        </p:nvSpPr>
        <p:spPr>
          <a:xfrm>
            <a:off x="838200" y="3769772"/>
            <a:ext cx="10515600" cy="1325563"/>
          </a:xfrm>
        </p:spPr>
        <p:txBody>
          <a:bodyPr>
            <a:noAutofit/>
          </a:bodyPr>
          <a:lstStyle/>
          <a:p>
            <a:r>
              <a:rPr lang="en-US" sz="4400" i="1" dirty="0"/>
              <a:t>AGE IN ALL INVESTMENTS: </a:t>
            </a:r>
            <a:br>
              <a:rPr lang="en-US" sz="4400" i="1" dirty="0"/>
            </a:br>
            <a:br>
              <a:rPr lang="en-US" sz="4400" i="1" dirty="0"/>
            </a:br>
            <a:r>
              <a:rPr lang="en-US" sz="4400" i="1" dirty="0"/>
              <a:t>Discovering new opportunities to deepen your philanthropy</a:t>
            </a:r>
            <a:br>
              <a:rPr lang="en-US" sz="4400" i="1" dirty="0"/>
            </a:br>
            <a:br>
              <a:rPr lang="en-US" sz="2000" dirty="0"/>
            </a:br>
            <a:r>
              <a:rPr lang="en-US" sz="2000" dirty="0"/>
              <a:t>				Lindsay A. Goldman, LMSW</a:t>
            </a:r>
            <a:br>
              <a:rPr lang="en-US" sz="2000" dirty="0"/>
            </a:br>
            <a:r>
              <a:rPr lang="en-US" sz="2000" dirty="0"/>
              <a:t>				CEO, Grantmakers In Aging </a:t>
            </a:r>
            <a:br>
              <a:rPr lang="en-US" sz="2000" dirty="0"/>
            </a:br>
            <a:r>
              <a:rPr lang="en-US" sz="2000" dirty="0"/>
              <a:t>				Maine Philanthropy Center, 9/15/21</a:t>
            </a:r>
          </a:p>
        </p:txBody>
      </p:sp>
      <p:pic>
        <p:nvPicPr>
          <p:cNvPr id="7" name="Picture 6">
            <a:extLst>
              <a:ext uri="{FF2B5EF4-FFF2-40B4-BE49-F238E27FC236}">
                <a16:creationId xmlns:a16="http://schemas.microsoft.com/office/drawing/2014/main" id="{7F6E1E00-DB7C-4E99-8251-619AD41DC48F}"/>
              </a:ext>
            </a:extLst>
          </p:cNvPr>
          <p:cNvPicPr>
            <a:picLocks noChangeAspect="1"/>
          </p:cNvPicPr>
          <p:nvPr/>
        </p:nvPicPr>
        <p:blipFill>
          <a:blip r:embed="rId3"/>
          <a:stretch>
            <a:fillRect/>
          </a:stretch>
        </p:blipFill>
        <p:spPr>
          <a:xfrm>
            <a:off x="0" y="-1"/>
            <a:ext cx="12192000" cy="2705667"/>
          </a:xfrm>
          <a:prstGeom prst="rect">
            <a:avLst/>
          </a:prstGeom>
        </p:spPr>
      </p:pic>
    </p:spTree>
    <p:extLst>
      <p:ext uri="{BB962C8B-B14F-4D97-AF65-F5344CB8AC3E}">
        <p14:creationId xmlns:p14="http://schemas.microsoft.com/office/powerpoint/2010/main" val="2296387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1BD5F-E2FC-4B6F-90FE-DA708DD69678}"/>
              </a:ext>
            </a:extLst>
          </p:cNvPr>
          <p:cNvSpPr>
            <a:spLocks noGrp="1"/>
          </p:cNvSpPr>
          <p:nvPr>
            <p:ph type="title"/>
          </p:nvPr>
        </p:nvSpPr>
        <p:spPr>
          <a:xfrm>
            <a:off x="491067" y="365125"/>
            <a:ext cx="10862733" cy="1325563"/>
          </a:xfrm>
        </p:spPr>
        <p:txBody>
          <a:bodyPr>
            <a:normAutofit/>
          </a:bodyPr>
          <a:lstStyle/>
          <a:p>
            <a:r>
              <a:rPr lang="en-US" sz="3600" dirty="0"/>
              <a:t>Applying the Aging Lens: Transportation  </a:t>
            </a:r>
          </a:p>
        </p:txBody>
      </p:sp>
      <p:pic>
        <p:nvPicPr>
          <p:cNvPr id="4" name="Content Placeholder 3">
            <a:extLst>
              <a:ext uri="{FF2B5EF4-FFF2-40B4-BE49-F238E27FC236}">
                <a16:creationId xmlns:a16="http://schemas.microsoft.com/office/drawing/2014/main" id="{F745D007-5F63-43A1-B60F-09624785C033}"/>
              </a:ext>
            </a:extLst>
          </p:cNvPr>
          <p:cNvPicPr>
            <a:picLocks noGrp="1" noChangeAspect="1"/>
          </p:cNvPicPr>
          <p:nvPr>
            <p:ph idx="1"/>
          </p:nvPr>
        </p:nvPicPr>
        <p:blipFill>
          <a:blip r:embed="rId3"/>
          <a:stretch>
            <a:fillRect/>
          </a:stretch>
        </p:blipFill>
        <p:spPr>
          <a:xfrm>
            <a:off x="5812451" y="1520825"/>
            <a:ext cx="6053497" cy="4351338"/>
          </a:xfrm>
          <a:prstGeom prst="rect">
            <a:avLst/>
          </a:prstGeom>
        </p:spPr>
      </p:pic>
      <p:pic>
        <p:nvPicPr>
          <p:cNvPr id="5" name="Picture 2" descr="Image result for citybench">
            <a:extLst>
              <a:ext uri="{FF2B5EF4-FFF2-40B4-BE49-F238E27FC236}">
                <a16:creationId xmlns:a16="http://schemas.microsoft.com/office/drawing/2014/main" id="{3159797D-46F1-40B7-8044-68DF53F28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53" y="2161388"/>
            <a:ext cx="5117398" cy="35733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EE02492-0C26-4C82-895B-FF9D5A547B2B}"/>
              </a:ext>
            </a:extLst>
          </p:cNvPr>
          <p:cNvSpPr txBox="1"/>
          <p:nvPr/>
        </p:nvSpPr>
        <p:spPr>
          <a:xfrm>
            <a:off x="6801682" y="5940055"/>
            <a:ext cx="3157537" cy="430887"/>
          </a:xfrm>
          <a:prstGeom prst="rect">
            <a:avLst/>
          </a:prstGeom>
          <a:noFill/>
        </p:spPr>
        <p:txBody>
          <a:bodyPr wrap="square" rtlCol="0">
            <a:spAutoFit/>
          </a:bodyPr>
          <a:lstStyle/>
          <a:p>
            <a:r>
              <a:rPr lang="en-US" sz="1100" dirty="0"/>
              <a:t>Photo by Heather Clayton Colangelo</a:t>
            </a:r>
            <a:br>
              <a:rPr lang="en-US" sz="1100" dirty="0"/>
            </a:br>
            <a:r>
              <a:rPr lang="en-US" sz="1100" dirty="0"/>
              <a:t>https://www.exceedingexpectations.nyc/hank</a:t>
            </a:r>
          </a:p>
        </p:txBody>
      </p:sp>
    </p:spTree>
    <p:extLst>
      <p:ext uri="{BB962C8B-B14F-4D97-AF65-F5344CB8AC3E}">
        <p14:creationId xmlns:p14="http://schemas.microsoft.com/office/powerpoint/2010/main" val="1878506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336FD-D5B1-42F0-829A-735E591541A5}"/>
              </a:ext>
            </a:extLst>
          </p:cNvPr>
          <p:cNvSpPr>
            <a:spLocks noGrp="1"/>
          </p:cNvSpPr>
          <p:nvPr>
            <p:ph type="title"/>
          </p:nvPr>
        </p:nvSpPr>
        <p:spPr>
          <a:xfrm>
            <a:off x="1" y="-7408"/>
            <a:ext cx="13986932" cy="1325563"/>
          </a:xfrm>
        </p:spPr>
        <p:txBody>
          <a:bodyPr>
            <a:normAutofit/>
          </a:bodyPr>
          <a:lstStyle/>
          <a:p>
            <a:r>
              <a:rPr lang="en-US" sz="3600" dirty="0"/>
              <a:t>Applying the Aging Lens: Education &amp; Workforce  </a:t>
            </a:r>
          </a:p>
        </p:txBody>
      </p:sp>
      <p:pic>
        <p:nvPicPr>
          <p:cNvPr id="5" name="Content Placeholder 4">
            <a:extLst>
              <a:ext uri="{FF2B5EF4-FFF2-40B4-BE49-F238E27FC236}">
                <a16:creationId xmlns:a16="http://schemas.microsoft.com/office/drawing/2014/main" id="{9B013AFF-3E81-4EB9-9758-CFF66EE69F81}"/>
              </a:ext>
            </a:extLst>
          </p:cNvPr>
          <p:cNvPicPr>
            <a:picLocks noGrp="1" noChangeAspect="1"/>
          </p:cNvPicPr>
          <p:nvPr>
            <p:ph idx="1"/>
          </p:nvPr>
        </p:nvPicPr>
        <p:blipFill>
          <a:blip r:embed="rId3"/>
          <a:stretch>
            <a:fillRect/>
          </a:stretch>
        </p:blipFill>
        <p:spPr>
          <a:xfrm>
            <a:off x="1507067" y="1314421"/>
            <a:ext cx="8304775" cy="4862542"/>
          </a:xfrm>
        </p:spPr>
      </p:pic>
    </p:spTree>
    <p:extLst>
      <p:ext uri="{BB962C8B-B14F-4D97-AF65-F5344CB8AC3E}">
        <p14:creationId xmlns:p14="http://schemas.microsoft.com/office/powerpoint/2010/main" val="337018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3248-18A1-422D-B0A3-34E753B195DB}"/>
              </a:ext>
            </a:extLst>
          </p:cNvPr>
          <p:cNvSpPr>
            <a:spLocks noGrp="1"/>
          </p:cNvSpPr>
          <p:nvPr>
            <p:ph type="title"/>
          </p:nvPr>
        </p:nvSpPr>
        <p:spPr>
          <a:xfrm>
            <a:off x="575187" y="238242"/>
            <a:ext cx="10515600" cy="1325563"/>
          </a:xfrm>
        </p:spPr>
        <p:txBody>
          <a:bodyPr>
            <a:noAutofit/>
          </a:bodyPr>
          <a:lstStyle/>
          <a:p>
            <a:r>
              <a:rPr lang="en-US" sz="3600" dirty="0"/>
              <a:t>Applying the Aging Lens: Kids &amp; Families</a:t>
            </a:r>
            <a:endParaRPr lang="en-US" sz="3600" i="1" dirty="0"/>
          </a:p>
        </p:txBody>
      </p:sp>
      <p:sp>
        <p:nvSpPr>
          <p:cNvPr id="6" name="Content Placeholder 3">
            <a:extLst>
              <a:ext uri="{FF2B5EF4-FFF2-40B4-BE49-F238E27FC236}">
                <a16:creationId xmlns:a16="http://schemas.microsoft.com/office/drawing/2014/main" id="{36E696AE-AD95-4186-8C2F-F5D76DEDF672}"/>
              </a:ext>
            </a:extLst>
          </p:cNvPr>
          <p:cNvSpPr>
            <a:spLocks noGrp="1"/>
          </p:cNvSpPr>
          <p:nvPr>
            <p:ph idx="1"/>
          </p:nvPr>
        </p:nvSpPr>
        <p:spPr>
          <a:xfrm>
            <a:off x="791497" y="5239102"/>
            <a:ext cx="3660058" cy="469199"/>
          </a:xfrm>
        </p:spPr>
        <p:txBody>
          <a:bodyPr>
            <a:noAutofit/>
          </a:bodyPr>
          <a:lstStyle/>
          <a:p>
            <a:pPr marL="0" indent="0">
              <a:buNone/>
            </a:pPr>
            <a:r>
              <a:rPr lang="en-US" sz="2400" dirty="0"/>
              <a:t>Older people as educators and advocates</a:t>
            </a:r>
          </a:p>
          <a:p>
            <a:pPr marL="0" indent="0">
              <a:buNone/>
            </a:pPr>
            <a:endParaRPr lang="en-US" dirty="0"/>
          </a:p>
        </p:txBody>
      </p:sp>
      <p:sp>
        <p:nvSpPr>
          <p:cNvPr id="7" name="Content Placeholder 3">
            <a:extLst>
              <a:ext uri="{FF2B5EF4-FFF2-40B4-BE49-F238E27FC236}">
                <a16:creationId xmlns:a16="http://schemas.microsoft.com/office/drawing/2014/main" id="{FFC724AD-AC4C-4475-8868-A9C24FCFA86D}"/>
              </a:ext>
            </a:extLst>
          </p:cNvPr>
          <p:cNvSpPr txBox="1">
            <a:spLocks/>
          </p:cNvSpPr>
          <p:nvPr/>
        </p:nvSpPr>
        <p:spPr>
          <a:xfrm>
            <a:off x="6405717" y="5234918"/>
            <a:ext cx="3660058" cy="5176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400" b="0" i="0" u="none"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Younger people serving older people</a:t>
            </a:r>
          </a:p>
          <a:p>
            <a:pPr marL="0" indent="0">
              <a:buFont typeface="Arial" panose="020B0604020202020204" pitchFamily="34" charset="0"/>
              <a:buNone/>
            </a:pPr>
            <a:endParaRPr lang="en-US" dirty="0"/>
          </a:p>
        </p:txBody>
      </p:sp>
      <p:pic>
        <p:nvPicPr>
          <p:cNvPr id="10" name="Picture 9">
            <a:extLst>
              <a:ext uri="{FF2B5EF4-FFF2-40B4-BE49-F238E27FC236}">
                <a16:creationId xmlns:a16="http://schemas.microsoft.com/office/drawing/2014/main" id="{80F2E499-8D74-4F83-9F42-DCA94F5A8AA5}"/>
              </a:ext>
            </a:extLst>
          </p:cNvPr>
          <p:cNvPicPr>
            <a:picLocks noChangeAspect="1"/>
          </p:cNvPicPr>
          <p:nvPr/>
        </p:nvPicPr>
        <p:blipFill>
          <a:blip r:embed="rId3"/>
          <a:stretch>
            <a:fillRect/>
          </a:stretch>
        </p:blipFill>
        <p:spPr>
          <a:xfrm>
            <a:off x="791497" y="1822172"/>
            <a:ext cx="4837760" cy="3213655"/>
          </a:xfrm>
          <a:prstGeom prst="rect">
            <a:avLst/>
          </a:prstGeom>
        </p:spPr>
      </p:pic>
      <p:pic>
        <p:nvPicPr>
          <p:cNvPr id="1026" name="Picture 2" descr="Masonicare/Quinnipiac photo">
            <a:extLst>
              <a:ext uri="{FF2B5EF4-FFF2-40B4-BE49-F238E27FC236}">
                <a16:creationId xmlns:a16="http://schemas.microsoft.com/office/drawing/2014/main" id="{C54FA571-8BCE-48B3-827A-649BF8E11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717" y="1823654"/>
            <a:ext cx="3962400" cy="3212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7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8325-7214-4633-8F3C-52AEF8025744}"/>
              </a:ext>
            </a:extLst>
          </p:cNvPr>
          <p:cNvSpPr>
            <a:spLocks noGrp="1"/>
          </p:cNvSpPr>
          <p:nvPr>
            <p:ph type="title"/>
          </p:nvPr>
        </p:nvSpPr>
        <p:spPr>
          <a:xfrm>
            <a:off x="838199" y="365125"/>
            <a:ext cx="12708467" cy="1325563"/>
          </a:xfrm>
        </p:spPr>
        <p:txBody>
          <a:bodyPr>
            <a:normAutofit/>
          </a:bodyPr>
          <a:lstStyle/>
          <a:p>
            <a:r>
              <a:rPr lang="en-US" sz="3600" dirty="0"/>
              <a:t>Applying the Aging Lens: Economic Development </a:t>
            </a:r>
          </a:p>
        </p:txBody>
      </p:sp>
      <p:pic>
        <p:nvPicPr>
          <p:cNvPr id="5" name="Content Placeholder 4">
            <a:extLst>
              <a:ext uri="{FF2B5EF4-FFF2-40B4-BE49-F238E27FC236}">
                <a16:creationId xmlns:a16="http://schemas.microsoft.com/office/drawing/2014/main" id="{F6EE902B-FA54-4C5D-8609-587E50030078}"/>
              </a:ext>
            </a:extLst>
          </p:cNvPr>
          <p:cNvPicPr>
            <a:picLocks noGrp="1" noChangeAspect="1"/>
          </p:cNvPicPr>
          <p:nvPr>
            <p:ph idx="1"/>
          </p:nvPr>
        </p:nvPicPr>
        <p:blipFill>
          <a:blip r:embed="rId3"/>
          <a:stretch>
            <a:fillRect/>
          </a:stretch>
        </p:blipFill>
        <p:spPr>
          <a:xfrm>
            <a:off x="321733" y="1593602"/>
            <a:ext cx="4617896" cy="4899273"/>
          </a:xfrm>
        </p:spPr>
      </p:pic>
      <p:sp>
        <p:nvSpPr>
          <p:cNvPr id="6" name="TextBox 5">
            <a:extLst>
              <a:ext uri="{FF2B5EF4-FFF2-40B4-BE49-F238E27FC236}">
                <a16:creationId xmlns:a16="http://schemas.microsoft.com/office/drawing/2014/main" id="{9B5B9D08-C1F7-41F5-AFEC-6ECD99DA167F}"/>
              </a:ext>
            </a:extLst>
          </p:cNvPr>
          <p:cNvSpPr txBox="1"/>
          <p:nvPr/>
        </p:nvSpPr>
        <p:spPr>
          <a:xfrm>
            <a:off x="5232400" y="2570133"/>
            <a:ext cx="6282267" cy="2862322"/>
          </a:xfrm>
          <a:prstGeom prst="rect">
            <a:avLst/>
          </a:prstGeom>
          <a:noFill/>
        </p:spPr>
        <p:txBody>
          <a:bodyPr wrap="square" rtlCol="0">
            <a:spAutoFit/>
          </a:bodyPr>
          <a:lstStyle/>
          <a:p>
            <a:r>
              <a:rPr lang="en-US" dirty="0"/>
              <a:t>“Articulate the policies in place that increase the livability and quality of life of the downtown. Examples include the use of local land banks, modern zoning codes or New York State Stretch Code, comprehensive plans, Clean Energy Communities or Climate Smart Communities designation, complete streets plan, transit-oriented development, non-discrimination laws, </a:t>
            </a:r>
            <a:r>
              <a:rPr lang="en-US" dirty="0">
                <a:highlight>
                  <a:srgbClr val="FFFF00"/>
                </a:highlight>
              </a:rPr>
              <a:t>age-friendly policies</a:t>
            </a:r>
            <a:r>
              <a:rPr lang="en-US" dirty="0"/>
              <a:t>, and a downtown management structure. </a:t>
            </a:r>
            <a:r>
              <a:rPr lang="en-US" dirty="0">
                <a:highlight>
                  <a:srgbClr val="FFFF00"/>
                </a:highlight>
              </a:rPr>
              <a:t>If policies that support livability and quality of life in downtown are not currently in place, describe near-term efforts by the municipality to create and implement such policies.” </a:t>
            </a:r>
          </a:p>
        </p:txBody>
      </p:sp>
    </p:spTree>
    <p:extLst>
      <p:ext uri="{BB962C8B-B14F-4D97-AF65-F5344CB8AC3E}">
        <p14:creationId xmlns:p14="http://schemas.microsoft.com/office/powerpoint/2010/main" val="1946319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665D-2458-42B8-B8F0-FE5E3CBB8963}"/>
              </a:ext>
            </a:extLst>
          </p:cNvPr>
          <p:cNvSpPr>
            <a:spLocks noGrp="1"/>
          </p:cNvSpPr>
          <p:nvPr>
            <p:ph type="title"/>
          </p:nvPr>
        </p:nvSpPr>
        <p:spPr>
          <a:xfrm>
            <a:off x="220131" y="249238"/>
            <a:ext cx="10937017" cy="1325563"/>
          </a:xfrm>
        </p:spPr>
        <p:txBody>
          <a:bodyPr>
            <a:normAutofit/>
          </a:bodyPr>
          <a:lstStyle/>
          <a:p>
            <a:r>
              <a:rPr lang="en-US" sz="3600" dirty="0"/>
              <a:t>Applying the Aging Lens: Arts &amp; Culture</a:t>
            </a:r>
          </a:p>
        </p:txBody>
      </p:sp>
      <p:pic>
        <p:nvPicPr>
          <p:cNvPr id="15" name="Picture 14">
            <a:extLst>
              <a:ext uri="{FF2B5EF4-FFF2-40B4-BE49-F238E27FC236}">
                <a16:creationId xmlns:a16="http://schemas.microsoft.com/office/drawing/2014/main" id="{341E7BB3-B0A8-48FC-8116-99B574C7CB3E}"/>
              </a:ext>
            </a:extLst>
          </p:cNvPr>
          <p:cNvPicPr>
            <a:picLocks noChangeAspect="1"/>
          </p:cNvPicPr>
          <p:nvPr/>
        </p:nvPicPr>
        <p:blipFill>
          <a:blip r:embed="rId3"/>
          <a:stretch>
            <a:fillRect/>
          </a:stretch>
        </p:blipFill>
        <p:spPr>
          <a:xfrm>
            <a:off x="1914525" y="1989667"/>
            <a:ext cx="7348008" cy="3985360"/>
          </a:xfrm>
          <a:prstGeom prst="rect">
            <a:avLst/>
          </a:prstGeom>
        </p:spPr>
      </p:pic>
    </p:spTree>
    <p:extLst>
      <p:ext uri="{BB962C8B-B14F-4D97-AF65-F5344CB8AC3E}">
        <p14:creationId xmlns:p14="http://schemas.microsoft.com/office/powerpoint/2010/main" val="505029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AEB5-8539-4F6B-87E9-9775E66B8B27}"/>
              </a:ext>
            </a:extLst>
          </p:cNvPr>
          <p:cNvSpPr>
            <a:spLocks noGrp="1"/>
          </p:cNvSpPr>
          <p:nvPr>
            <p:ph type="title"/>
          </p:nvPr>
        </p:nvSpPr>
        <p:spPr>
          <a:xfrm>
            <a:off x="135467" y="365125"/>
            <a:ext cx="12225865" cy="1325563"/>
          </a:xfrm>
        </p:spPr>
        <p:txBody>
          <a:bodyPr>
            <a:normAutofit/>
          </a:bodyPr>
          <a:lstStyle/>
          <a:p>
            <a:r>
              <a:rPr lang="en-US" sz="3600" dirty="0"/>
              <a:t>Applying the Aging Lens: Participatory Grantmaking </a:t>
            </a:r>
          </a:p>
        </p:txBody>
      </p:sp>
      <p:pic>
        <p:nvPicPr>
          <p:cNvPr id="5" name="Content Placeholder 4">
            <a:extLst>
              <a:ext uri="{FF2B5EF4-FFF2-40B4-BE49-F238E27FC236}">
                <a16:creationId xmlns:a16="http://schemas.microsoft.com/office/drawing/2014/main" id="{4B4ADD73-1DBE-438A-B417-3F5EA2FD3FED}"/>
              </a:ext>
            </a:extLst>
          </p:cNvPr>
          <p:cNvPicPr>
            <a:picLocks noGrp="1" noChangeAspect="1"/>
          </p:cNvPicPr>
          <p:nvPr>
            <p:ph idx="1"/>
          </p:nvPr>
        </p:nvPicPr>
        <p:blipFill>
          <a:blip r:embed="rId3"/>
          <a:stretch>
            <a:fillRect/>
          </a:stretch>
        </p:blipFill>
        <p:spPr>
          <a:xfrm>
            <a:off x="1080484" y="1690688"/>
            <a:ext cx="9285965" cy="4351338"/>
          </a:xfrm>
        </p:spPr>
      </p:pic>
    </p:spTree>
    <p:extLst>
      <p:ext uri="{BB962C8B-B14F-4D97-AF65-F5344CB8AC3E}">
        <p14:creationId xmlns:p14="http://schemas.microsoft.com/office/powerpoint/2010/main" val="3442844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E1C64-4441-4F1E-A942-F90645E2C3F1}"/>
              </a:ext>
            </a:extLst>
          </p:cNvPr>
          <p:cNvSpPr>
            <a:spLocks noGrp="1"/>
          </p:cNvSpPr>
          <p:nvPr>
            <p:ph idx="1"/>
          </p:nvPr>
        </p:nvSpPr>
        <p:spPr>
          <a:xfrm>
            <a:off x="838200" y="2663748"/>
            <a:ext cx="11353800" cy="4351338"/>
          </a:xfrm>
        </p:spPr>
        <p:txBody>
          <a:bodyPr>
            <a:normAutofit fontScale="77500" lnSpcReduction="20000"/>
          </a:bodyPr>
          <a:lstStyle/>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pPr marL="0" indent="0">
              <a:buNone/>
            </a:pPr>
            <a:endParaRPr lang="en-US" dirty="0">
              <a:hlinkClick r:id="rId3"/>
            </a:endParaRPr>
          </a:p>
          <a:p>
            <a:pPr marL="0" indent="0">
              <a:buNone/>
            </a:pPr>
            <a:endParaRPr lang="en-US" dirty="0">
              <a:hlinkClick r:id="rId3"/>
            </a:endParaRPr>
          </a:p>
          <a:p>
            <a:pPr marL="0" indent="0">
              <a:buNone/>
            </a:pPr>
            <a:endParaRPr lang="en-US" dirty="0">
              <a:hlinkClick r:id="rId3"/>
            </a:endParaRPr>
          </a:p>
          <a:p>
            <a:pPr marL="0" indent="0">
              <a:buNone/>
            </a:pPr>
            <a:r>
              <a:rPr lang="en-US" dirty="0">
                <a:hlinkClick r:id="rId3"/>
              </a:rPr>
              <a:t>https://youtu.be/QroRcADCLrU</a:t>
            </a:r>
            <a:r>
              <a:rPr lang="en-US" dirty="0"/>
              <a:t> </a:t>
            </a:r>
          </a:p>
          <a:p>
            <a:endParaRPr lang="en-US" dirty="0"/>
          </a:p>
        </p:txBody>
      </p:sp>
      <p:pic>
        <p:nvPicPr>
          <p:cNvPr id="5" name="Picture 4">
            <a:extLst>
              <a:ext uri="{FF2B5EF4-FFF2-40B4-BE49-F238E27FC236}">
                <a16:creationId xmlns:a16="http://schemas.microsoft.com/office/drawing/2014/main" id="{91BE14B5-D58B-4D58-A0D1-7E691FE633BA}"/>
              </a:ext>
            </a:extLst>
          </p:cNvPr>
          <p:cNvPicPr>
            <a:picLocks noChangeAspect="1"/>
          </p:cNvPicPr>
          <p:nvPr/>
        </p:nvPicPr>
        <p:blipFill>
          <a:blip r:embed="rId4"/>
          <a:stretch>
            <a:fillRect/>
          </a:stretch>
        </p:blipFill>
        <p:spPr>
          <a:xfrm>
            <a:off x="1369483" y="1381141"/>
            <a:ext cx="10291233" cy="4095717"/>
          </a:xfrm>
          <a:prstGeom prst="rect">
            <a:avLst/>
          </a:prstGeom>
        </p:spPr>
      </p:pic>
      <p:sp>
        <p:nvSpPr>
          <p:cNvPr id="6" name="Title 1">
            <a:extLst>
              <a:ext uri="{FF2B5EF4-FFF2-40B4-BE49-F238E27FC236}">
                <a16:creationId xmlns:a16="http://schemas.microsoft.com/office/drawing/2014/main" id="{C6457B29-AB32-4EDB-B357-9426D4B55894}"/>
              </a:ext>
            </a:extLst>
          </p:cNvPr>
          <p:cNvSpPr>
            <a:spLocks noGrp="1"/>
          </p:cNvSpPr>
          <p:nvPr>
            <p:ph type="title"/>
          </p:nvPr>
        </p:nvSpPr>
        <p:spPr>
          <a:xfrm>
            <a:off x="380999" y="55578"/>
            <a:ext cx="10937017" cy="1325563"/>
          </a:xfrm>
        </p:spPr>
        <p:txBody>
          <a:bodyPr>
            <a:normAutofit/>
          </a:bodyPr>
          <a:lstStyle/>
          <a:p>
            <a:r>
              <a:rPr lang="en-US" sz="3600" dirty="0"/>
              <a:t>Raising Anti-Ageist Crusaders</a:t>
            </a:r>
          </a:p>
        </p:txBody>
      </p:sp>
    </p:spTree>
    <p:extLst>
      <p:ext uri="{BB962C8B-B14F-4D97-AF65-F5344CB8AC3E}">
        <p14:creationId xmlns:p14="http://schemas.microsoft.com/office/powerpoint/2010/main" val="3649007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5F5A6-80AD-45C0-983A-EFD1C2C9798A}"/>
              </a:ext>
            </a:extLst>
          </p:cNvPr>
          <p:cNvSpPr>
            <a:spLocks noGrp="1"/>
          </p:cNvSpPr>
          <p:nvPr>
            <p:ph type="title"/>
          </p:nvPr>
        </p:nvSpPr>
        <p:spPr>
          <a:xfrm>
            <a:off x="171450" y="125528"/>
            <a:ext cx="10515600" cy="1325563"/>
          </a:xfrm>
        </p:spPr>
        <p:txBody>
          <a:bodyPr/>
          <a:lstStyle/>
          <a:p>
            <a:r>
              <a:rPr lang="en-US" dirty="0"/>
              <a:t>Stay in Touch</a:t>
            </a:r>
          </a:p>
        </p:txBody>
      </p:sp>
      <p:sp>
        <p:nvSpPr>
          <p:cNvPr id="3" name="Content Placeholder 2">
            <a:extLst>
              <a:ext uri="{FF2B5EF4-FFF2-40B4-BE49-F238E27FC236}">
                <a16:creationId xmlns:a16="http://schemas.microsoft.com/office/drawing/2014/main" id="{029B5A48-3A36-43CD-8BF5-BD5B80A0B70A}"/>
              </a:ext>
            </a:extLst>
          </p:cNvPr>
          <p:cNvSpPr>
            <a:spLocks noGrp="1"/>
          </p:cNvSpPr>
          <p:nvPr>
            <p:ph idx="1"/>
          </p:nvPr>
        </p:nvSpPr>
        <p:spPr>
          <a:xfrm>
            <a:off x="500061" y="1408112"/>
            <a:ext cx="11302471" cy="5324360"/>
          </a:xfrm>
        </p:spPr>
        <p:txBody>
          <a:bodyPr>
            <a:normAutofit fontScale="77500" lnSpcReduction="20000"/>
          </a:bodyPr>
          <a:lstStyle/>
          <a:p>
            <a:pPr marL="0" indent="0">
              <a:buNone/>
            </a:pPr>
            <a:r>
              <a:rPr lang="en-US" sz="3200" dirty="0"/>
              <a:t> </a:t>
            </a:r>
            <a:br>
              <a:rPr lang="en-US" sz="3200" dirty="0"/>
            </a:br>
            <a:endParaRPr lang="en-US" sz="3200" dirty="0"/>
          </a:p>
          <a:p>
            <a:pPr marL="0" indent="0">
              <a:buNone/>
            </a:pPr>
            <a:endParaRPr lang="en-US" sz="3200" dirty="0">
              <a:hlinkClick r:id="rId3"/>
            </a:endParaRPr>
          </a:p>
          <a:p>
            <a:pPr marL="0" indent="0">
              <a:buNone/>
            </a:pPr>
            <a:endParaRPr lang="en-US" sz="3200" dirty="0">
              <a:hlinkClick r:id="rId3"/>
            </a:endParaRPr>
          </a:p>
          <a:p>
            <a:pPr marL="0" indent="0">
              <a:buNone/>
            </a:pPr>
            <a:r>
              <a:rPr lang="en-US" sz="3200" dirty="0">
                <a:hlinkClick r:id="rId3"/>
              </a:rPr>
              <a:t> </a:t>
            </a:r>
          </a:p>
          <a:p>
            <a:pPr marL="0" indent="0">
              <a:buNone/>
            </a:pPr>
            <a:endParaRPr lang="en-US" sz="3200" dirty="0">
              <a:hlinkClick r:id="rId3"/>
            </a:endParaRPr>
          </a:p>
          <a:p>
            <a:pPr marL="0" indent="0">
              <a:buNone/>
            </a:pPr>
            <a:endParaRPr lang="en-US" sz="3200" dirty="0">
              <a:hlinkClick r:id="rId3"/>
            </a:endParaRPr>
          </a:p>
          <a:p>
            <a:pPr marL="0" indent="0">
              <a:buNone/>
            </a:pPr>
            <a:endParaRPr lang="en-US" sz="3200" dirty="0">
              <a:hlinkClick r:id="rId3"/>
            </a:endParaRPr>
          </a:p>
          <a:p>
            <a:pPr marL="0" indent="0">
              <a:buNone/>
            </a:pPr>
            <a:endParaRPr lang="en-US" sz="3200" dirty="0">
              <a:hlinkClick r:id="rId3"/>
            </a:endParaRPr>
          </a:p>
          <a:p>
            <a:pPr marL="0" indent="0">
              <a:buNone/>
            </a:pPr>
            <a:r>
              <a:rPr lang="en-US" sz="3200" dirty="0">
                <a:hlinkClick r:id="rId3"/>
              </a:rPr>
              <a:t>  https://www.linkedin.com/company/grantmakers-in-aging-gia/</a:t>
            </a:r>
            <a:r>
              <a:rPr lang="en-US" sz="3200" dirty="0"/>
              <a:t> </a:t>
            </a:r>
          </a:p>
          <a:p>
            <a:pPr marL="0" indent="0">
              <a:buNone/>
            </a:pPr>
            <a:r>
              <a:rPr lang="en-US" sz="3200" dirty="0"/>
              <a:t> </a:t>
            </a:r>
          </a:p>
          <a:p>
            <a:pPr marL="0" indent="0">
              <a:buNone/>
            </a:pPr>
            <a:r>
              <a:rPr lang="en-US" sz="3200" dirty="0"/>
              <a:t>  @giaging </a:t>
            </a:r>
          </a:p>
          <a:p>
            <a:pPr marL="914400" lvl="2" indent="0">
              <a:buNone/>
            </a:pPr>
            <a:endParaRPr lang="en-US" sz="3200" dirty="0">
              <a:hlinkClick r:id="rId4"/>
            </a:endParaRPr>
          </a:p>
          <a:p>
            <a:pPr marL="914400" lvl="2" indent="0">
              <a:buNone/>
            </a:pPr>
            <a:r>
              <a:rPr lang="en-US" sz="3200" dirty="0"/>
              <a:t> 			</a:t>
            </a:r>
            <a:r>
              <a:rPr lang="en-US" sz="3200" dirty="0">
                <a:hlinkClick r:id="rId4"/>
              </a:rPr>
              <a:t>lgoldman@giaging.org</a:t>
            </a:r>
            <a:r>
              <a:rPr lang="en-US" sz="3200" dirty="0"/>
              <a:t> </a:t>
            </a:r>
          </a:p>
        </p:txBody>
      </p:sp>
      <p:pic>
        <p:nvPicPr>
          <p:cNvPr id="5" name="Picture 4">
            <a:extLst>
              <a:ext uri="{FF2B5EF4-FFF2-40B4-BE49-F238E27FC236}">
                <a16:creationId xmlns:a16="http://schemas.microsoft.com/office/drawing/2014/main" id="{48F98ED2-A387-4783-A431-01AE5E8F7865}"/>
              </a:ext>
            </a:extLst>
          </p:cNvPr>
          <p:cNvPicPr>
            <a:picLocks noChangeAspect="1"/>
          </p:cNvPicPr>
          <p:nvPr/>
        </p:nvPicPr>
        <p:blipFill>
          <a:blip r:embed="rId5"/>
          <a:stretch>
            <a:fillRect/>
          </a:stretch>
        </p:blipFill>
        <p:spPr>
          <a:xfrm>
            <a:off x="73747" y="4629611"/>
            <a:ext cx="666750" cy="657225"/>
          </a:xfrm>
          <a:prstGeom prst="rect">
            <a:avLst/>
          </a:prstGeom>
        </p:spPr>
      </p:pic>
      <p:pic>
        <p:nvPicPr>
          <p:cNvPr id="7" name="Picture 6">
            <a:extLst>
              <a:ext uri="{FF2B5EF4-FFF2-40B4-BE49-F238E27FC236}">
                <a16:creationId xmlns:a16="http://schemas.microsoft.com/office/drawing/2014/main" id="{850F361B-1A24-4AAD-B9FA-A78CD75D2E09}"/>
              </a:ext>
            </a:extLst>
          </p:cNvPr>
          <p:cNvPicPr>
            <a:picLocks noChangeAspect="1"/>
          </p:cNvPicPr>
          <p:nvPr/>
        </p:nvPicPr>
        <p:blipFill>
          <a:blip r:embed="rId6"/>
          <a:stretch>
            <a:fillRect/>
          </a:stretch>
        </p:blipFill>
        <p:spPr>
          <a:xfrm>
            <a:off x="5293" y="5441834"/>
            <a:ext cx="738116" cy="657226"/>
          </a:xfrm>
          <a:prstGeom prst="rect">
            <a:avLst/>
          </a:prstGeom>
        </p:spPr>
      </p:pic>
      <p:pic>
        <p:nvPicPr>
          <p:cNvPr id="9" name="Picture 8">
            <a:extLst>
              <a:ext uri="{FF2B5EF4-FFF2-40B4-BE49-F238E27FC236}">
                <a16:creationId xmlns:a16="http://schemas.microsoft.com/office/drawing/2014/main" id="{39F8DDA5-AD5C-4C03-89AB-D022829C95C2}"/>
              </a:ext>
            </a:extLst>
          </p:cNvPr>
          <p:cNvPicPr>
            <a:picLocks noChangeAspect="1"/>
          </p:cNvPicPr>
          <p:nvPr/>
        </p:nvPicPr>
        <p:blipFill>
          <a:blip r:embed="rId7"/>
          <a:stretch>
            <a:fillRect/>
          </a:stretch>
        </p:blipFill>
        <p:spPr>
          <a:xfrm>
            <a:off x="1238177" y="1159475"/>
            <a:ext cx="10346267" cy="3470136"/>
          </a:xfrm>
          <a:prstGeom prst="rect">
            <a:avLst/>
          </a:prstGeom>
        </p:spPr>
      </p:pic>
    </p:spTree>
    <p:extLst>
      <p:ext uri="{BB962C8B-B14F-4D97-AF65-F5344CB8AC3E}">
        <p14:creationId xmlns:p14="http://schemas.microsoft.com/office/powerpoint/2010/main" val="186249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882E-B600-4FB3-B09F-65A78160520E}"/>
              </a:ext>
            </a:extLst>
          </p:cNvPr>
          <p:cNvSpPr>
            <a:spLocks noGrp="1"/>
          </p:cNvSpPr>
          <p:nvPr>
            <p:ph type="title"/>
          </p:nvPr>
        </p:nvSpPr>
        <p:spPr/>
        <p:txBody>
          <a:bodyPr/>
          <a:lstStyle/>
          <a:p>
            <a:r>
              <a:rPr lang="en-US" dirty="0"/>
              <a:t>Mission </a:t>
            </a:r>
          </a:p>
        </p:txBody>
      </p:sp>
      <p:graphicFrame>
        <p:nvGraphicFramePr>
          <p:cNvPr id="4" name="Content Placeholder 3">
            <a:extLst>
              <a:ext uri="{FF2B5EF4-FFF2-40B4-BE49-F238E27FC236}">
                <a16:creationId xmlns:a16="http://schemas.microsoft.com/office/drawing/2014/main" id="{6A725313-074D-417B-9EAC-E78BE513B22B}"/>
              </a:ext>
            </a:extLst>
          </p:cNvPr>
          <p:cNvGraphicFramePr>
            <a:graphicFrameLocks noGrp="1"/>
          </p:cNvGraphicFramePr>
          <p:nvPr>
            <p:ph idx="1"/>
            <p:extLst>
              <p:ext uri="{D42A27DB-BD31-4B8C-83A1-F6EECF244321}">
                <p14:modId xmlns:p14="http://schemas.microsoft.com/office/powerpoint/2010/main" val="2914461997"/>
              </p:ext>
            </p:extLst>
          </p:nvPr>
        </p:nvGraphicFramePr>
        <p:xfrm>
          <a:off x="287867" y="1253067"/>
          <a:ext cx="11379200" cy="4923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8215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6" descr="A group of people posing for a photo&#10;&#10;Description automatically generated">
            <a:extLst>
              <a:ext uri="{FF2B5EF4-FFF2-40B4-BE49-F238E27FC236}">
                <a16:creationId xmlns:a16="http://schemas.microsoft.com/office/drawing/2014/main" id="{1EFE884C-B040-4460-84AE-880ED25546A5}"/>
              </a:ext>
            </a:extLst>
          </p:cNvPr>
          <p:cNvPicPr>
            <a:picLocks noChangeAspect="1"/>
          </p:cNvPicPr>
          <p:nvPr/>
        </p:nvPicPr>
        <p:blipFill rotWithShape="1">
          <a:blip r:embed="rId3">
            <a:alphaModFix/>
          </a:blip>
          <a:srcRect l="25916" r="11848"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9713248-18A1-422D-B0A3-34E753B195DB}"/>
              </a:ext>
            </a:extLst>
          </p:cNvPr>
          <p:cNvSpPr>
            <a:spLocks noGrp="1"/>
          </p:cNvSpPr>
          <p:nvPr>
            <p:ph type="title"/>
          </p:nvPr>
        </p:nvSpPr>
        <p:spPr>
          <a:xfrm>
            <a:off x="496953" y="870348"/>
            <a:ext cx="5146855" cy="1311664"/>
          </a:xfrm>
        </p:spPr>
        <p:txBody>
          <a:bodyPr>
            <a:normAutofit fontScale="90000"/>
          </a:bodyPr>
          <a:lstStyle/>
          <a:p>
            <a:r>
              <a:rPr lang="en-US" dirty="0"/>
              <a:t>This is About </a:t>
            </a:r>
            <a:br>
              <a:rPr lang="en-US" dirty="0"/>
            </a:br>
            <a:r>
              <a:rPr lang="en-US" dirty="0"/>
              <a:t>All of Us</a:t>
            </a:r>
            <a:endParaRPr lang="en-US" i="1" dirty="0"/>
          </a:p>
        </p:txBody>
      </p:sp>
      <p:sp>
        <p:nvSpPr>
          <p:cNvPr id="4" name="Content Placeholder 3">
            <a:extLst>
              <a:ext uri="{FF2B5EF4-FFF2-40B4-BE49-F238E27FC236}">
                <a16:creationId xmlns:a16="http://schemas.microsoft.com/office/drawing/2014/main" id="{B0D5023A-40D2-47B2-9897-0C7E439AD182}"/>
              </a:ext>
            </a:extLst>
          </p:cNvPr>
          <p:cNvSpPr>
            <a:spLocks noGrp="1"/>
          </p:cNvSpPr>
          <p:nvPr>
            <p:ph idx="1"/>
          </p:nvPr>
        </p:nvSpPr>
        <p:spPr>
          <a:xfrm>
            <a:off x="496954" y="2734308"/>
            <a:ext cx="5146856" cy="2477167"/>
          </a:xfrm>
        </p:spPr>
        <p:txBody>
          <a:bodyPr anchor="ctr">
            <a:normAutofit/>
          </a:bodyPr>
          <a:lstStyle/>
          <a:p>
            <a:pPr marL="0" indent="0">
              <a:buNone/>
            </a:pPr>
            <a:r>
              <a:rPr lang="en-US" dirty="0">
                <a:solidFill>
                  <a:srgbClr val="000000"/>
                </a:solidFill>
              </a:rPr>
              <a:t>We are all aging--from the youngest to the oldest among us.</a:t>
            </a:r>
          </a:p>
          <a:p>
            <a:pPr marL="0" indent="0">
              <a:buNone/>
            </a:pPr>
            <a:endParaRPr lang="en-US" sz="2000" dirty="0">
              <a:solidFill>
                <a:srgbClr val="000000"/>
              </a:solidFill>
            </a:endParaRPr>
          </a:p>
        </p:txBody>
      </p:sp>
    </p:spTree>
    <p:extLst>
      <p:ext uri="{BB962C8B-B14F-4D97-AF65-F5344CB8AC3E}">
        <p14:creationId xmlns:p14="http://schemas.microsoft.com/office/powerpoint/2010/main" val="1821394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87652-16CD-42A1-B9FC-EFD9E88CB4C1}"/>
              </a:ext>
            </a:extLst>
          </p:cNvPr>
          <p:cNvSpPr>
            <a:spLocks noGrp="1"/>
          </p:cNvSpPr>
          <p:nvPr>
            <p:ph type="title"/>
          </p:nvPr>
        </p:nvSpPr>
        <p:spPr>
          <a:xfrm>
            <a:off x="482600" y="0"/>
            <a:ext cx="11709400" cy="1325563"/>
          </a:xfrm>
        </p:spPr>
        <p:txBody>
          <a:bodyPr>
            <a:normAutofit/>
          </a:bodyPr>
          <a:lstStyle/>
          <a:p>
            <a:r>
              <a:rPr lang="en-US" sz="3600" dirty="0"/>
              <a:t>The Cultural Narrative </a:t>
            </a:r>
          </a:p>
        </p:txBody>
      </p:sp>
      <p:pic>
        <p:nvPicPr>
          <p:cNvPr id="4" name="Content Placeholder 3">
            <a:extLst>
              <a:ext uri="{FF2B5EF4-FFF2-40B4-BE49-F238E27FC236}">
                <a16:creationId xmlns:a16="http://schemas.microsoft.com/office/drawing/2014/main" id="{06B3A273-9B67-40A2-BF02-8D1E5D2ED93E}"/>
              </a:ext>
            </a:extLst>
          </p:cNvPr>
          <p:cNvPicPr>
            <a:picLocks noGrp="1" noChangeAspect="1"/>
          </p:cNvPicPr>
          <p:nvPr>
            <p:ph idx="1"/>
          </p:nvPr>
        </p:nvPicPr>
        <p:blipFill>
          <a:blip r:embed="rId3" cstate="print"/>
          <a:stretch>
            <a:fillRect/>
          </a:stretch>
        </p:blipFill>
        <p:spPr>
          <a:xfrm>
            <a:off x="351895" y="1565332"/>
            <a:ext cx="5744105" cy="1722553"/>
          </a:xfrm>
          <a:prstGeom prst="rect">
            <a:avLst/>
          </a:prstGeom>
        </p:spPr>
      </p:pic>
      <p:pic>
        <p:nvPicPr>
          <p:cNvPr id="5" name="Picture 4">
            <a:extLst>
              <a:ext uri="{FF2B5EF4-FFF2-40B4-BE49-F238E27FC236}">
                <a16:creationId xmlns:a16="http://schemas.microsoft.com/office/drawing/2014/main" id="{677E95B0-C1E2-484D-B4C9-FC70CD95DB71}"/>
              </a:ext>
            </a:extLst>
          </p:cNvPr>
          <p:cNvPicPr>
            <a:picLocks noChangeAspect="1"/>
          </p:cNvPicPr>
          <p:nvPr/>
        </p:nvPicPr>
        <p:blipFill>
          <a:blip r:embed="rId4" cstate="print"/>
          <a:stretch>
            <a:fillRect/>
          </a:stretch>
        </p:blipFill>
        <p:spPr>
          <a:xfrm>
            <a:off x="5131897" y="3166533"/>
            <a:ext cx="7060103" cy="3326342"/>
          </a:xfrm>
          <a:prstGeom prst="rect">
            <a:avLst/>
          </a:prstGeom>
        </p:spPr>
      </p:pic>
      <p:pic>
        <p:nvPicPr>
          <p:cNvPr id="7" name="Picture 6">
            <a:extLst>
              <a:ext uri="{FF2B5EF4-FFF2-40B4-BE49-F238E27FC236}">
                <a16:creationId xmlns:a16="http://schemas.microsoft.com/office/drawing/2014/main" id="{ABB60BB2-71E9-4524-B5B5-A1B6ABA7185F}"/>
              </a:ext>
            </a:extLst>
          </p:cNvPr>
          <p:cNvPicPr>
            <a:picLocks noChangeAspect="1"/>
          </p:cNvPicPr>
          <p:nvPr/>
        </p:nvPicPr>
        <p:blipFill>
          <a:blip r:embed="rId5" cstate="print"/>
          <a:stretch>
            <a:fillRect/>
          </a:stretch>
        </p:blipFill>
        <p:spPr>
          <a:xfrm>
            <a:off x="218017" y="3962400"/>
            <a:ext cx="4875261" cy="2133981"/>
          </a:xfrm>
          <a:prstGeom prst="rect">
            <a:avLst/>
          </a:prstGeom>
        </p:spPr>
      </p:pic>
    </p:spTree>
    <p:extLst>
      <p:ext uri="{BB962C8B-B14F-4D97-AF65-F5344CB8AC3E}">
        <p14:creationId xmlns:p14="http://schemas.microsoft.com/office/powerpoint/2010/main" val="3416607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3248-18A1-422D-B0A3-34E753B195DB}"/>
              </a:ext>
            </a:extLst>
          </p:cNvPr>
          <p:cNvSpPr>
            <a:spLocks noGrp="1"/>
          </p:cNvSpPr>
          <p:nvPr>
            <p:ph type="title"/>
          </p:nvPr>
        </p:nvSpPr>
        <p:spPr>
          <a:xfrm>
            <a:off x="267929" y="347679"/>
            <a:ext cx="7345434" cy="1325563"/>
          </a:xfrm>
        </p:spPr>
        <p:txBody>
          <a:bodyPr>
            <a:noAutofit/>
          </a:bodyPr>
          <a:lstStyle/>
          <a:p>
            <a:r>
              <a:rPr lang="en-US" dirty="0"/>
              <a:t>We Have a Few Blind Spots…</a:t>
            </a:r>
            <a:endParaRPr lang="en-US" sz="4400" i="1" dirty="0"/>
          </a:p>
        </p:txBody>
      </p:sp>
      <p:sp>
        <p:nvSpPr>
          <p:cNvPr id="4" name="Content Placeholder 3">
            <a:extLst>
              <a:ext uri="{FF2B5EF4-FFF2-40B4-BE49-F238E27FC236}">
                <a16:creationId xmlns:a16="http://schemas.microsoft.com/office/drawing/2014/main" id="{B0D5023A-40D2-47B2-9897-0C7E439AD182}"/>
              </a:ext>
            </a:extLst>
          </p:cNvPr>
          <p:cNvSpPr>
            <a:spLocks noGrp="1"/>
          </p:cNvSpPr>
          <p:nvPr>
            <p:ph idx="1"/>
          </p:nvPr>
        </p:nvSpPr>
        <p:spPr>
          <a:xfrm>
            <a:off x="267929" y="1916112"/>
            <a:ext cx="6486832" cy="4351338"/>
          </a:xfrm>
        </p:spPr>
        <p:txBody>
          <a:bodyPr>
            <a:noAutofit/>
          </a:bodyPr>
          <a:lstStyle/>
          <a:p>
            <a:r>
              <a:rPr lang="en-US" sz="2800" dirty="0">
                <a:solidFill>
                  <a:schemeClr val="tx1"/>
                </a:solidFill>
              </a:rPr>
              <a:t>We don’t include older people when addressing problems.</a:t>
            </a:r>
          </a:p>
          <a:p>
            <a:r>
              <a:rPr lang="en-US" sz="2800" dirty="0">
                <a:solidFill>
                  <a:schemeClr val="tx1"/>
                </a:solidFill>
              </a:rPr>
              <a:t>We don’t consider older people when thinking about solutions.</a:t>
            </a:r>
          </a:p>
          <a:p>
            <a:r>
              <a:rPr lang="en-US" sz="2800" dirty="0">
                <a:solidFill>
                  <a:schemeClr val="tx1"/>
                </a:solidFill>
              </a:rPr>
              <a:t>We all suffer from implicit (or even explicit) ageism.</a:t>
            </a:r>
          </a:p>
          <a:p>
            <a:r>
              <a:rPr lang="en-US" sz="2800" dirty="0">
                <a:solidFill>
                  <a:schemeClr val="tx1"/>
                </a:solidFill>
              </a:rPr>
              <a:t>Society’s systems and structures were designed for a much shorter lifespan. </a:t>
            </a:r>
          </a:p>
          <a:p>
            <a:r>
              <a:rPr lang="en-US" sz="2800" dirty="0">
                <a:solidFill>
                  <a:schemeClr val="tx1"/>
                </a:solidFill>
              </a:rPr>
              <a:t>People do not have equal opportunities to age well. </a:t>
            </a:r>
          </a:p>
          <a:p>
            <a:pPr marL="0" indent="0">
              <a:buNone/>
            </a:pPr>
            <a:endParaRPr lang="en-US" dirty="0"/>
          </a:p>
        </p:txBody>
      </p:sp>
      <p:pic>
        <p:nvPicPr>
          <p:cNvPr id="8" name="Picture 7">
            <a:extLst>
              <a:ext uri="{FF2B5EF4-FFF2-40B4-BE49-F238E27FC236}">
                <a16:creationId xmlns:a16="http://schemas.microsoft.com/office/drawing/2014/main" id="{10769A43-AE91-45B4-9E3B-B0525DBC5E2F}"/>
              </a:ext>
            </a:extLst>
          </p:cNvPr>
          <p:cNvPicPr>
            <a:picLocks noChangeAspect="1"/>
          </p:cNvPicPr>
          <p:nvPr/>
        </p:nvPicPr>
        <p:blipFill>
          <a:blip r:embed="rId3"/>
          <a:stretch>
            <a:fillRect/>
          </a:stretch>
        </p:blipFill>
        <p:spPr>
          <a:xfrm>
            <a:off x="7613363" y="0"/>
            <a:ext cx="4578637" cy="6684142"/>
          </a:xfrm>
          <a:prstGeom prst="rect">
            <a:avLst/>
          </a:prstGeom>
        </p:spPr>
      </p:pic>
    </p:spTree>
    <p:extLst>
      <p:ext uri="{BB962C8B-B14F-4D97-AF65-F5344CB8AC3E}">
        <p14:creationId xmlns:p14="http://schemas.microsoft.com/office/powerpoint/2010/main" val="2569084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3248-18A1-422D-B0A3-34E753B195DB}"/>
              </a:ext>
            </a:extLst>
          </p:cNvPr>
          <p:cNvSpPr>
            <a:spLocks noGrp="1"/>
          </p:cNvSpPr>
          <p:nvPr>
            <p:ph type="title"/>
          </p:nvPr>
        </p:nvSpPr>
        <p:spPr>
          <a:xfrm>
            <a:off x="7069393" y="434186"/>
            <a:ext cx="5708780" cy="1325563"/>
          </a:xfrm>
        </p:spPr>
        <p:txBody>
          <a:bodyPr>
            <a:noAutofit/>
          </a:bodyPr>
          <a:lstStyle/>
          <a:p>
            <a:r>
              <a:rPr lang="en-US" dirty="0"/>
              <a:t>Time to Reconsider</a:t>
            </a:r>
            <a:endParaRPr lang="en-US" sz="4400" i="1" dirty="0"/>
          </a:p>
        </p:txBody>
      </p:sp>
      <p:sp>
        <p:nvSpPr>
          <p:cNvPr id="4" name="Content Placeholder 3">
            <a:extLst>
              <a:ext uri="{FF2B5EF4-FFF2-40B4-BE49-F238E27FC236}">
                <a16:creationId xmlns:a16="http://schemas.microsoft.com/office/drawing/2014/main" id="{B0D5023A-40D2-47B2-9897-0C7E439AD182}"/>
              </a:ext>
            </a:extLst>
          </p:cNvPr>
          <p:cNvSpPr>
            <a:spLocks noGrp="1"/>
          </p:cNvSpPr>
          <p:nvPr>
            <p:ph idx="1"/>
          </p:nvPr>
        </p:nvSpPr>
        <p:spPr>
          <a:xfrm>
            <a:off x="7172632" y="2313829"/>
            <a:ext cx="4794379" cy="4351338"/>
          </a:xfrm>
        </p:spPr>
        <p:txBody>
          <a:bodyPr>
            <a:noAutofit/>
          </a:bodyPr>
          <a:lstStyle/>
          <a:p>
            <a:r>
              <a:rPr lang="en-US" sz="2800" dirty="0"/>
              <a:t>Rethink our assumptions about older people</a:t>
            </a:r>
          </a:p>
          <a:p>
            <a:r>
              <a:rPr lang="en-US" sz="2800" dirty="0"/>
              <a:t>Reimagine a lifetime of work, community and purpose</a:t>
            </a:r>
          </a:p>
          <a:p>
            <a:r>
              <a:rPr lang="en-US" sz="2800" dirty="0"/>
              <a:t>Deepen our concern for all people, no matter their age, in our communities</a:t>
            </a:r>
          </a:p>
        </p:txBody>
      </p:sp>
      <p:pic>
        <p:nvPicPr>
          <p:cNvPr id="5" name="Picture 4">
            <a:extLst>
              <a:ext uri="{FF2B5EF4-FFF2-40B4-BE49-F238E27FC236}">
                <a16:creationId xmlns:a16="http://schemas.microsoft.com/office/drawing/2014/main" id="{F332E9B6-0E1B-40FC-88DD-B073FE5FDBFF}"/>
              </a:ext>
            </a:extLst>
          </p:cNvPr>
          <p:cNvPicPr>
            <a:picLocks noChangeAspect="1"/>
          </p:cNvPicPr>
          <p:nvPr/>
        </p:nvPicPr>
        <p:blipFill>
          <a:blip r:embed="rId3"/>
          <a:stretch>
            <a:fillRect/>
          </a:stretch>
        </p:blipFill>
        <p:spPr>
          <a:xfrm flipH="1">
            <a:off x="0" y="0"/>
            <a:ext cx="6665167" cy="6665167"/>
          </a:xfrm>
          <a:prstGeom prst="rect">
            <a:avLst/>
          </a:prstGeom>
        </p:spPr>
      </p:pic>
    </p:spTree>
    <p:extLst>
      <p:ext uri="{BB962C8B-B14F-4D97-AF65-F5344CB8AC3E}">
        <p14:creationId xmlns:p14="http://schemas.microsoft.com/office/powerpoint/2010/main" val="409703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rowny face - Wiktionary">
            <a:extLst>
              <a:ext uri="{FF2B5EF4-FFF2-40B4-BE49-F238E27FC236}">
                <a16:creationId xmlns:a16="http://schemas.microsoft.com/office/drawing/2014/main" id="{C4EE7F0B-6D94-4ED2-B76D-A04EC6F21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399" y="1926861"/>
            <a:ext cx="2937933" cy="28732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713248-18A1-422D-B0A3-34E753B195DB}"/>
              </a:ext>
            </a:extLst>
          </p:cNvPr>
          <p:cNvSpPr>
            <a:spLocks noGrp="1"/>
          </p:cNvSpPr>
          <p:nvPr>
            <p:ph type="title"/>
          </p:nvPr>
        </p:nvSpPr>
        <p:spPr>
          <a:xfrm>
            <a:off x="655319" y="365125"/>
            <a:ext cx="10639213" cy="1692794"/>
          </a:xfrm>
        </p:spPr>
        <p:txBody>
          <a:bodyPr>
            <a:normAutofit/>
          </a:bodyPr>
          <a:lstStyle/>
          <a:p>
            <a:r>
              <a:rPr lang="en-US" dirty="0"/>
              <a:t>Opportunities for Growth-- Even Within Aging Philanthropy</a:t>
            </a:r>
            <a:endParaRPr lang="en-US" i="1"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D5023A-40D2-47B2-9897-0C7E439AD182}"/>
              </a:ext>
            </a:extLst>
          </p:cNvPr>
          <p:cNvSpPr>
            <a:spLocks noGrp="1"/>
          </p:cNvSpPr>
          <p:nvPr>
            <p:ph idx="1"/>
          </p:nvPr>
        </p:nvSpPr>
        <p:spPr>
          <a:xfrm>
            <a:off x="655320" y="2448983"/>
            <a:ext cx="6925733" cy="3462228"/>
          </a:xfrm>
        </p:spPr>
        <p:txBody>
          <a:bodyPr>
            <a:normAutofit lnSpcReduction="10000"/>
          </a:bodyPr>
          <a:lstStyle/>
          <a:p>
            <a:pPr marL="0" indent="0">
              <a:buNone/>
            </a:pPr>
            <a:r>
              <a:rPr lang="en-US" sz="3200" dirty="0"/>
              <a:t>Few national and other funders focused solely on older adults</a:t>
            </a:r>
          </a:p>
          <a:p>
            <a:endParaRPr lang="en-US" sz="3200" dirty="0"/>
          </a:p>
          <a:p>
            <a:pPr marL="0" indent="0">
              <a:buNone/>
            </a:pPr>
            <a:r>
              <a:rPr lang="en-US" sz="3200" dirty="0"/>
              <a:t> “Only 1-2% of private philanthropy”</a:t>
            </a:r>
          </a:p>
          <a:p>
            <a:pPr marL="0" indent="0">
              <a:buNone/>
            </a:pPr>
            <a:endParaRPr lang="en-US" sz="3200" dirty="0"/>
          </a:p>
          <a:p>
            <a:pPr marL="0" indent="0">
              <a:buNone/>
            </a:pPr>
            <a:r>
              <a:rPr lang="en-US" sz="2800" dirty="0"/>
              <a:t> </a:t>
            </a:r>
            <a:br>
              <a:rPr lang="en-US" sz="2800" dirty="0"/>
            </a:br>
            <a:endParaRPr lang="en-US" sz="2800" dirty="0"/>
          </a:p>
          <a:p>
            <a:pPr marL="0" indent="0">
              <a:buNone/>
            </a:pPr>
            <a:endParaRPr lang="en-US" sz="1800" dirty="0"/>
          </a:p>
        </p:txBody>
      </p:sp>
    </p:spTree>
    <p:extLst>
      <p:ext uri="{BB962C8B-B14F-4D97-AF65-F5344CB8AC3E}">
        <p14:creationId xmlns:p14="http://schemas.microsoft.com/office/powerpoint/2010/main" val="1425491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F886-5998-4D79-A948-9FC02458EDA7}"/>
              </a:ext>
            </a:extLst>
          </p:cNvPr>
          <p:cNvSpPr>
            <a:spLocks noGrp="1"/>
          </p:cNvSpPr>
          <p:nvPr>
            <p:ph type="title"/>
          </p:nvPr>
        </p:nvSpPr>
        <p:spPr/>
        <p:txBody>
          <a:bodyPr/>
          <a:lstStyle/>
          <a:p>
            <a:r>
              <a:rPr lang="en-US" dirty="0"/>
              <a:t>“Aging’s Not Our Thing” </a:t>
            </a:r>
          </a:p>
        </p:txBody>
      </p:sp>
      <p:sp>
        <p:nvSpPr>
          <p:cNvPr id="3" name="Content Placeholder 2">
            <a:extLst>
              <a:ext uri="{FF2B5EF4-FFF2-40B4-BE49-F238E27FC236}">
                <a16:creationId xmlns:a16="http://schemas.microsoft.com/office/drawing/2014/main" id="{4AE819B4-825D-42DE-B6AA-A88BA8D2BAD8}"/>
              </a:ext>
            </a:extLst>
          </p:cNvPr>
          <p:cNvSpPr>
            <a:spLocks noGrp="1"/>
          </p:cNvSpPr>
          <p:nvPr>
            <p:ph idx="1"/>
          </p:nvPr>
        </p:nvSpPr>
        <p:spPr>
          <a:xfrm>
            <a:off x="567267" y="1825625"/>
            <a:ext cx="11624733" cy="4351338"/>
          </a:xfrm>
        </p:spPr>
        <p:txBody>
          <a:bodyPr>
            <a:normAutofit lnSpcReduction="10000"/>
          </a:bodyPr>
          <a:lstStyle/>
          <a:p>
            <a:pPr marL="0" indent="0">
              <a:buNone/>
            </a:pPr>
            <a:r>
              <a:rPr lang="en-US" dirty="0"/>
              <a:t>“We don’t do aging, we do (insert issue here).” </a:t>
            </a:r>
          </a:p>
          <a:p>
            <a:pPr marL="0" indent="0">
              <a:buNone/>
            </a:pPr>
            <a:endParaRPr lang="en-US" dirty="0"/>
          </a:p>
          <a:p>
            <a:pPr marL="0" indent="0">
              <a:buNone/>
            </a:pPr>
            <a:r>
              <a:rPr lang="en-US" dirty="0"/>
              <a:t>“We have new priorities and are no longer focused on aging.” </a:t>
            </a:r>
          </a:p>
          <a:p>
            <a:pPr marL="0" indent="0">
              <a:buNone/>
            </a:pPr>
            <a:endParaRPr lang="en-US" dirty="0"/>
          </a:p>
          <a:p>
            <a:pPr marL="0" indent="0">
              <a:buNone/>
            </a:pPr>
            <a:r>
              <a:rPr lang="en-US" dirty="0"/>
              <a:t>“We focus on health/gender/racial equity, not aging.”</a:t>
            </a:r>
          </a:p>
          <a:p>
            <a:pPr marL="0" indent="0">
              <a:buNone/>
            </a:pPr>
            <a:endParaRPr lang="en-US" dirty="0"/>
          </a:p>
        </p:txBody>
      </p:sp>
    </p:spTree>
    <p:extLst>
      <p:ext uri="{BB962C8B-B14F-4D97-AF65-F5344CB8AC3E}">
        <p14:creationId xmlns:p14="http://schemas.microsoft.com/office/powerpoint/2010/main" val="74937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C2BFDF-CEB5-48FC-985E-ED06EE5164A6}"/>
              </a:ext>
            </a:extLst>
          </p:cNvPr>
          <p:cNvPicPr>
            <a:picLocks noChangeAspect="1"/>
          </p:cNvPicPr>
          <p:nvPr/>
        </p:nvPicPr>
        <p:blipFill>
          <a:blip r:embed="rId3"/>
          <a:stretch>
            <a:fillRect/>
          </a:stretch>
        </p:blipFill>
        <p:spPr>
          <a:xfrm>
            <a:off x="-1" y="80133"/>
            <a:ext cx="6586137" cy="6586137"/>
          </a:xfrm>
          <a:prstGeom prst="rect">
            <a:avLst/>
          </a:prstGeom>
        </p:spPr>
      </p:pic>
      <p:sp>
        <p:nvSpPr>
          <p:cNvPr id="2" name="Title 1">
            <a:extLst>
              <a:ext uri="{FF2B5EF4-FFF2-40B4-BE49-F238E27FC236}">
                <a16:creationId xmlns:a16="http://schemas.microsoft.com/office/drawing/2014/main" id="{E9713248-18A1-422D-B0A3-34E753B195DB}"/>
              </a:ext>
            </a:extLst>
          </p:cNvPr>
          <p:cNvSpPr>
            <a:spLocks noGrp="1"/>
          </p:cNvSpPr>
          <p:nvPr>
            <p:ph type="title"/>
          </p:nvPr>
        </p:nvSpPr>
        <p:spPr>
          <a:xfrm>
            <a:off x="6586135" y="977152"/>
            <a:ext cx="5203725" cy="1325563"/>
          </a:xfrm>
          <a:noFill/>
        </p:spPr>
        <p:txBody>
          <a:bodyPr>
            <a:noAutofit/>
          </a:bodyPr>
          <a:lstStyle/>
          <a:p>
            <a:r>
              <a:rPr lang="en-US" dirty="0"/>
              <a:t>What We Can Do </a:t>
            </a:r>
            <a:br>
              <a:rPr lang="en-US" dirty="0"/>
            </a:br>
            <a:r>
              <a:rPr lang="en-US" sz="3600" i="1" dirty="0"/>
              <a:t>The Aging Lens</a:t>
            </a:r>
          </a:p>
        </p:txBody>
      </p:sp>
      <p:sp>
        <p:nvSpPr>
          <p:cNvPr id="4" name="Content Placeholder 3">
            <a:extLst>
              <a:ext uri="{FF2B5EF4-FFF2-40B4-BE49-F238E27FC236}">
                <a16:creationId xmlns:a16="http://schemas.microsoft.com/office/drawing/2014/main" id="{B0D5023A-40D2-47B2-9897-0C7E439AD182}"/>
              </a:ext>
            </a:extLst>
          </p:cNvPr>
          <p:cNvSpPr>
            <a:spLocks noGrp="1"/>
          </p:cNvSpPr>
          <p:nvPr>
            <p:ph idx="1"/>
          </p:nvPr>
        </p:nvSpPr>
        <p:spPr>
          <a:xfrm>
            <a:off x="6586135" y="3324779"/>
            <a:ext cx="5203725" cy="1002889"/>
          </a:xfrm>
          <a:noFill/>
        </p:spPr>
        <p:txBody>
          <a:bodyPr>
            <a:noAutofit/>
          </a:bodyPr>
          <a:lstStyle/>
          <a:p>
            <a:pPr marL="0" indent="0">
              <a:buNone/>
            </a:pPr>
            <a:r>
              <a:rPr lang="en-US" sz="3200" dirty="0">
                <a:solidFill>
                  <a:srgbClr val="0B5687"/>
                </a:solidFill>
              </a:rPr>
              <a:t>Consider:  How might older adults be integrated into your existing funding?</a:t>
            </a:r>
          </a:p>
          <a:p>
            <a:pPr marL="0" indent="0">
              <a:buNone/>
            </a:pPr>
            <a:endParaRPr lang="en-US" dirty="0"/>
          </a:p>
        </p:txBody>
      </p:sp>
    </p:spTree>
    <p:extLst>
      <p:ext uri="{BB962C8B-B14F-4D97-AF65-F5344CB8AC3E}">
        <p14:creationId xmlns:p14="http://schemas.microsoft.com/office/powerpoint/2010/main" val="116839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ll Together Better -- and Older  Discovering new opportunities to improve your philanthropy&amp;quot;&quot;/&gt;&lt;property id=&quot;20307&quot; value=&quot;287&quot;/&gt;&lt;/object&gt;&lt;object type=&quot;3&quot; unique_id=&quot;10169&quot;&gt;&lt;property id=&quot;20148&quot; value=&quot;5&quot;/&gt;&lt;property id=&quot;20300&quot; value=&quot;Slide 2 - &amp;quot;The Good News&amp;quot;&quot;/&gt;&lt;property id=&quot;20307&quot; value=&quot;294&quot;/&gt;&lt;/object&gt;&lt;object type=&quot;3&quot; unique_id=&quot;10170&quot;&gt;&lt;property id=&quot;20148&quot; value=&quot;5&quot;/&gt;&lt;property id=&quot;20300&quot; value=&quot;Slide 5 - &amp;quot;Time to Reconsider&amp;quot;&quot;/&gt;&lt;property id=&quot;20307&quot; value=&quot;289&quot;/&gt;&lt;/object&gt;&lt;object type=&quot;3&quot; unique_id=&quot;10171&quot;&gt;&lt;property id=&quot;20148&quot; value=&quot;5&quot;/&gt;&lt;property id=&quot;20300&quot; value=&quot;Slide 4 - &amp;quot;The Problem&amp;quot;&quot;/&gt;&lt;property id=&quot;20307&quot; value=&quot;290&quot;/&gt;&lt;/object&gt;&lt;object type=&quot;3&quot; unique_id=&quot;10172&quot;&gt;&lt;property id=&quot;20148&quot; value=&quot;5&quot;/&gt;&lt;property id=&quot;20300&quot; value=&quot;Slide 6 - &amp;quot;Plenty of room for growth&amp;quot;&quot;/&gt;&lt;property id=&quot;20307&quot; value=&quot;291&quot;/&gt;&lt;/object&gt;&lt;object type=&quot;3&quot; unique_id=&quot;10173&quot;&gt;&lt;property id=&quot;20148&quot; value=&quot;5&quot;/&gt;&lt;property id=&quot;20300&quot; value=&quot;Slide 7 - &amp;quot;What We Can Do&amp;quot;&quot;/&gt;&lt;property id=&quot;20307&quot; value=&quot;292&quot;/&gt;&lt;/object&gt;&lt;object type=&quot;3&quot; unique_id=&quot;10174&quot;&gt;&lt;property id=&quot;20148&quot; value=&quot;5&quot;/&gt;&lt;property id=&quot;20300&quot; value=&quot;Slide 8 - &amp;quot;What We Can Do  The Aging Lens&amp;quot;&quot;/&gt;&lt;property id=&quot;20307&quot; value=&quot;293&quot;/&gt;&lt;/object&gt;&lt;object type=&quot;3&quot; unique_id=&quot;10175&quot;&gt;&lt;property id=&quot;20148&quot; value=&quot;5&quot;/&gt;&lt;property id=&quot;20300&quot; value=&quot;Slide 9 - &amp;quot;What We Can Do Health and Mental Health&amp;quot;&quot;/&gt;&lt;property id=&quot;20307&quot; value=&quot;295&quot;/&gt;&lt;/object&gt;&lt;object type=&quot;3&quot; unique_id=&quot;10176&quot;&gt;&lt;property id=&quot;20148&quot; value=&quot;5&quot;/&gt;&lt;property id=&quot;20300&quot; value=&quot;Slide 10 - &amp;quot;What We Can Do  Children, Youth and Families&amp;quot;&quot;/&gt;&lt;property id=&quot;20307&quot; value=&quot;296&quot;/&gt;&lt;/object&gt;&lt;object type=&quot;3&quot; unique_id=&quot;10177&quot;&gt;&lt;property id=&quot;20148&quot; value=&quot;5&quot;/&gt;&lt;property id=&quot;20300&quot; value=&quot;Slide 11 - &amp;quot;What We Can Do Arts &amp;amp; Culture&amp;quot;&quot;/&gt;&lt;property id=&quot;20307&quot; value=&quot;297&quot;/&gt;&lt;/object&gt;&lt;object type=&quot;3&quot; unique_id=&quot;14424&quot;&gt;&lt;property id=&quot;20148&quot; value=&quot;5&quot;/&gt;&lt;property id=&quot;20300&quot; value=&quot;Slide 3 - &amp;quot;The Good News&amp;quot;&quot;/&gt;&lt;property id=&quot;20307&quot; value=&quot;298&quot;/&gt;&lt;/object&gt;&lt;object type=&quot;3&quot; unique_id=&quot;14631&quot;&gt;&lt;property id=&quot;20148&quot; value=&quot;5&quot;/&gt;&lt;property id=&quot;20300&quot; value=&quot;Slide 12 - &amp;quot;Moving Forward&amp;quot;&quot;/&gt;&lt;property id=&quot;20307&quot; value=&quot;299&quot;/&gt;&lt;/object&gt;&lt;/object&gt;&lt;object type=&quot;8&quot; unique_id=&quot;1001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TotalTime>
  <Words>490</Words>
  <Application>Microsoft Office PowerPoint</Application>
  <PresentationFormat>Widescreen</PresentationFormat>
  <Paragraphs>83</Paragraphs>
  <Slides>17</Slides>
  <Notes>17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17</vt:i4>
      </vt:variant>
    </vt:vector>
  </HeadingPairs>
  <TitlesOfParts>
    <vt:vector size="23" baseType="lpstr">
      <vt:lpstr>Arial</vt:lpstr>
      <vt:lpstr>Calibri</vt:lpstr>
      <vt:lpstr>Calibri Light</vt:lpstr>
      <vt:lpstr>Office Theme</vt:lpstr>
      <vt:lpstr>Custom Design</vt:lpstr>
      <vt:lpstr>1_Office Theme</vt:lpstr>
      <vt:lpstr>AGE IN ALL INVESTMENTS:   Discovering new opportunities to deepen your philanthropy      Lindsay A. Goldman, LMSW     CEO, Grantmakers In Aging      Maine Philanthropy Center, 9/15/21</vt:lpstr>
      <vt:lpstr>Mission </vt:lpstr>
      <vt:lpstr>This is About  All of Us</vt:lpstr>
      <vt:lpstr>The Cultural Narrative </vt:lpstr>
      <vt:lpstr>We Have a Few Blind Spots…</vt:lpstr>
      <vt:lpstr>Time to Reconsider</vt:lpstr>
      <vt:lpstr>Opportunities for Growth-- Even Within Aging Philanthropy</vt:lpstr>
      <vt:lpstr>“Aging’s Not Our Thing” </vt:lpstr>
      <vt:lpstr>What We Can Do  The Aging Lens</vt:lpstr>
      <vt:lpstr>Applying the Aging Lens: Transportation  </vt:lpstr>
      <vt:lpstr>Applying the Aging Lens: Education &amp; Workforce  </vt:lpstr>
      <vt:lpstr>Applying the Aging Lens: Kids &amp; Families</vt:lpstr>
      <vt:lpstr>Applying the Aging Lens: Economic Development </vt:lpstr>
      <vt:lpstr>Applying the Aging Lens: Arts &amp; Culture</vt:lpstr>
      <vt:lpstr>Applying the Aging Lens: Participatory Grantmaking </vt:lpstr>
      <vt:lpstr>Raising Anti-Ageist Crusaders</vt:lpstr>
      <vt:lpstr>Stay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(faster), older  Discovering new opportunities to include older adults in your philanthropy</dc:title>
  <dc:creator>John Beilenson</dc:creator>
  <cp:lastModifiedBy>Emilie Jensen</cp:lastModifiedBy>
  <cp:revision>37</cp:revision>
  <dcterms:created xsi:type="dcterms:W3CDTF">2019-10-04T16:25:22Z</dcterms:created>
  <dcterms:modified xsi:type="dcterms:W3CDTF">2021-09-14T16:48:11Z</dcterms:modified>
</cp:coreProperties>
</file>